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8" r:id="rId2"/>
    <p:sldId id="259" r:id="rId3"/>
    <p:sldId id="260" r:id="rId4"/>
    <p:sldId id="262" r:id="rId5"/>
    <p:sldId id="263" r:id="rId6"/>
    <p:sldId id="264" r:id="rId7"/>
    <p:sldId id="265" r:id="rId8"/>
    <p:sldId id="272" r:id="rId9"/>
    <p:sldId id="273" r:id="rId10"/>
    <p:sldId id="268" r:id="rId11"/>
    <p:sldId id="269" r:id="rId12"/>
    <p:sldId id="270" r:id="rId13"/>
  </p:sldIdLst>
  <p:sldSz cx="12192000" cy="6858000"/>
  <p:notesSz cx="6858000" cy="9144000"/>
  <p:defaultTextStyle>
    <a:defPPr>
      <a:defRPr lang="en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343C95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4"/>
    <p:restoredTop sz="94631"/>
  </p:normalViewPr>
  <p:slideViewPr>
    <p:cSldViewPr snapToGrid="0">
      <p:cViewPr varScale="1">
        <p:scale>
          <a:sx n="105" d="100"/>
          <a:sy n="105" d="100"/>
        </p:scale>
        <p:origin x="8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D6C8A3-CBC3-430D-96E5-7F6E1C5D3680}" type="doc">
      <dgm:prSet loTypeId="urn:microsoft.com/office/officeart/2008/layout/LinedList" loCatId="list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3BA29A0A-83CC-495B-A55B-778A96638BEA}">
      <dgm:prSet/>
      <dgm:spPr/>
      <dgm:t>
        <a:bodyPr/>
        <a:lstStyle/>
        <a:p>
          <a:r>
            <a:rPr lang="en-US" dirty="0"/>
            <a:t>AUCUN </a:t>
          </a:r>
          <a:r>
            <a:rPr lang="en-US" dirty="0" err="1"/>
            <a:t>bénéfice</a:t>
          </a:r>
          <a:r>
            <a:rPr lang="en-US" dirty="0"/>
            <a:t> </a:t>
          </a:r>
          <a:r>
            <a:rPr lang="en-US" dirty="0" err="1"/>
            <a:t>athérothrombotique</a:t>
          </a:r>
          <a:endParaRPr lang="en-US" dirty="0"/>
        </a:p>
      </dgm:t>
    </dgm:pt>
    <dgm:pt modelId="{97601AF6-D652-42F3-9926-8D1D97BE10E7}" type="parTrans" cxnId="{B848C717-3207-4624-82E8-90379CFA0E2A}">
      <dgm:prSet/>
      <dgm:spPr/>
      <dgm:t>
        <a:bodyPr/>
        <a:lstStyle/>
        <a:p>
          <a:endParaRPr lang="en-US"/>
        </a:p>
      </dgm:t>
    </dgm:pt>
    <dgm:pt modelId="{C3465326-11F3-4B76-A6C2-50377CB3A383}" type="sibTrans" cxnId="{B848C717-3207-4624-82E8-90379CFA0E2A}">
      <dgm:prSet/>
      <dgm:spPr/>
      <dgm:t>
        <a:bodyPr/>
        <a:lstStyle/>
        <a:p>
          <a:endParaRPr lang="en-US"/>
        </a:p>
      </dgm:t>
    </dgm:pt>
    <dgm:pt modelId="{FF9BBFF6-2386-4FDC-9B9E-1B7F8D190B80}">
      <dgm:prSet/>
      <dgm:spPr/>
      <dgm:t>
        <a:bodyPr/>
        <a:lstStyle/>
        <a:p>
          <a:r>
            <a:rPr lang="en-US"/>
            <a:t>Risque hémorragique doublé à triplé</a:t>
          </a:r>
        </a:p>
      </dgm:t>
    </dgm:pt>
    <dgm:pt modelId="{3F6901E1-8449-4EAA-A360-9A25F2AAD507}" type="parTrans" cxnId="{BF3AA273-5661-4CC0-AF3F-D70C69FC714B}">
      <dgm:prSet/>
      <dgm:spPr/>
      <dgm:t>
        <a:bodyPr/>
        <a:lstStyle/>
        <a:p>
          <a:endParaRPr lang="en-US"/>
        </a:p>
      </dgm:t>
    </dgm:pt>
    <dgm:pt modelId="{77ED8752-2375-4A09-8D15-E9F211429732}" type="sibTrans" cxnId="{BF3AA273-5661-4CC0-AF3F-D70C69FC714B}">
      <dgm:prSet/>
      <dgm:spPr/>
      <dgm:t>
        <a:bodyPr/>
        <a:lstStyle/>
        <a:p>
          <a:endParaRPr lang="en-US"/>
        </a:p>
      </dgm:t>
    </dgm:pt>
    <dgm:pt modelId="{0859026D-77A7-4F7D-967F-69EDD556D627}">
      <dgm:prSet/>
      <dgm:spPr/>
      <dgm:t>
        <a:bodyPr/>
        <a:lstStyle/>
        <a:p>
          <a:r>
            <a:rPr lang="en-US"/>
            <a:t>AQUATIC confirme en double aveugle</a:t>
          </a:r>
        </a:p>
      </dgm:t>
    </dgm:pt>
    <dgm:pt modelId="{7F4A3186-001E-4198-84CB-03D8BB59B897}" type="parTrans" cxnId="{74194051-FDE2-49A4-B9C7-F59B6C87C11D}">
      <dgm:prSet/>
      <dgm:spPr/>
      <dgm:t>
        <a:bodyPr/>
        <a:lstStyle/>
        <a:p>
          <a:endParaRPr lang="en-US"/>
        </a:p>
      </dgm:t>
    </dgm:pt>
    <dgm:pt modelId="{B51595AC-6939-45A9-9220-44D591E288E8}" type="sibTrans" cxnId="{74194051-FDE2-49A4-B9C7-F59B6C87C11D}">
      <dgm:prSet/>
      <dgm:spPr/>
      <dgm:t>
        <a:bodyPr/>
        <a:lstStyle/>
        <a:p>
          <a:endParaRPr lang="en-US"/>
        </a:p>
      </dgm:t>
    </dgm:pt>
    <dgm:pt modelId="{DA33794E-1269-48C5-92A3-8DEA9556272D}">
      <dgm:prSet/>
      <dgm:spPr/>
      <dgm:t>
        <a:bodyPr/>
        <a:lstStyle/>
        <a:p>
          <a:r>
            <a:rPr lang="en-US"/>
            <a:t>→ OAC seul au long cours chez CCS stentés</a:t>
          </a:r>
        </a:p>
      </dgm:t>
    </dgm:pt>
    <dgm:pt modelId="{973D28FD-797B-46FA-A34E-6108DAC78BE3}" type="parTrans" cxnId="{B701C610-E318-493A-93B6-1ABEC476A6C0}">
      <dgm:prSet/>
      <dgm:spPr/>
      <dgm:t>
        <a:bodyPr/>
        <a:lstStyle/>
        <a:p>
          <a:endParaRPr lang="en-US"/>
        </a:p>
      </dgm:t>
    </dgm:pt>
    <dgm:pt modelId="{D1B200C9-6002-4DAF-BEEC-BA6C7F376244}" type="sibTrans" cxnId="{B701C610-E318-493A-93B6-1ABEC476A6C0}">
      <dgm:prSet/>
      <dgm:spPr/>
      <dgm:t>
        <a:bodyPr/>
        <a:lstStyle/>
        <a:p>
          <a:endParaRPr lang="en-US"/>
        </a:p>
      </dgm:t>
    </dgm:pt>
    <dgm:pt modelId="{42DD6C2F-FF4F-BF4D-95AA-F13B4904453B}" type="pres">
      <dgm:prSet presAssocID="{50D6C8A3-CBC3-430D-96E5-7F6E1C5D3680}" presName="vert0" presStyleCnt="0">
        <dgm:presLayoutVars>
          <dgm:dir/>
          <dgm:animOne val="branch"/>
          <dgm:animLvl val="lvl"/>
        </dgm:presLayoutVars>
      </dgm:prSet>
      <dgm:spPr/>
    </dgm:pt>
    <dgm:pt modelId="{A46BA6CB-7E71-CF46-A4CE-2D34A9974656}" type="pres">
      <dgm:prSet presAssocID="{3BA29A0A-83CC-495B-A55B-778A96638BEA}" presName="thickLine" presStyleLbl="alignNode1" presStyleIdx="0" presStyleCnt="4"/>
      <dgm:spPr/>
    </dgm:pt>
    <dgm:pt modelId="{A104619F-E9BE-6248-B0E1-768628F0307A}" type="pres">
      <dgm:prSet presAssocID="{3BA29A0A-83CC-495B-A55B-778A96638BEA}" presName="horz1" presStyleCnt="0"/>
      <dgm:spPr/>
    </dgm:pt>
    <dgm:pt modelId="{950B1056-CBF4-5946-9AE0-6C5E4D3B1559}" type="pres">
      <dgm:prSet presAssocID="{3BA29A0A-83CC-495B-A55B-778A96638BEA}" presName="tx1" presStyleLbl="revTx" presStyleIdx="0" presStyleCnt="4"/>
      <dgm:spPr/>
    </dgm:pt>
    <dgm:pt modelId="{53519890-F11D-1D4A-A031-BDC9B15F20A2}" type="pres">
      <dgm:prSet presAssocID="{3BA29A0A-83CC-495B-A55B-778A96638BEA}" presName="vert1" presStyleCnt="0"/>
      <dgm:spPr/>
    </dgm:pt>
    <dgm:pt modelId="{B982311C-72A4-8346-8322-1E48490D52EA}" type="pres">
      <dgm:prSet presAssocID="{FF9BBFF6-2386-4FDC-9B9E-1B7F8D190B80}" presName="thickLine" presStyleLbl="alignNode1" presStyleIdx="1" presStyleCnt="4"/>
      <dgm:spPr/>
    </dgm:pt>
    <dgm:pt modelId="{9F86614F-67A8-BE44-AA6C-EB16B0CD484E}" type="pres">
      <dgm:prSet presAssocID="{FF9BBFF6-2386-4FDC-9B9E-1B7F8D190B80}" presName="horz1" presStyleCnt="0"/>
      <dgm:spPr/>
    </dgm:pt>
    <dgm:pt modelId="{3AD19C8E-AFBC-8842-85A2-0AD00FF2EF11}" type="pres">
      <dgm:prSet presAssocID="{FF9BBFF6-2386-4FDC-9B9E-1B7F8D190B80}" presName="tx1" presStyleLbl="revTx" presStyleIdx="1" presStyleCnt="4"/>
      <dgm:spPr/>
    </dgm:pt>
    <dgm:pt modelId="{782A51E8-3A32-5547-B297-D751AFED76C5}" type="pres">
      <dgm:prSet presAssocID="{FF9BBFF6-2386-4FDC-9B9E-1B7F8D190B80}" presName="vert1" presStyleCnt="0"/>
      <dgm:spPr/>
    </dgm:pt>
    <dgm:pt modelId="{822CAA94-EB13-BE44-811C-C9BC84B649EA}" type="pres">
      <dgm:prSet presAssocID="{0859026D-77A7-4F7D-967F-69EDD556D627}" presName="thickLine" presStyleLbl="alignNode1" presStyleIdx="2" presStyleCnt="4"/>
      <dgm:spPr/>
    </dgm:pt>
    <dgm:pt modelId="{ED18DBDE-9E9F-AF4C-97D0-A5F8F438E415}" type="pres">
      <dgm:prSet presAssocID="{0859026D-77A7-4F7D-967F-69EDD556D627}" presName="horz1" presStyleCnt="0"/>
      <dgm:spPr/>
    </dgm:pt>
    <dgm:pt modelId="{AE79F37B-E4A8-4142-9017-EEF09A9301E4}" type="pres">
      <dgm:prSet presAssocID="{0859026D-77A7-4F7D-967F-69EDD556D627}" presName="tx1" presStyleLbl="revTx" presStyleIdx="2" presStyleCnt="4"/>
      <dgm:spPr/>
    </dgm:pt>
    <dgm:pt modelId="{95DDDF7D-4235-A84A-A093-529284C94C32}" type="pres">
      <dgm:prSet presAssocID="{0859026D-77A7-4F7D-967F-69EDD556D627}" presName="vert1" presStyleCnt="0"/>
      <dgm:spPr/>
    </dgm:pt>
    <dgm:pt modelId="{AE85A8C7-B7B5-E04A-8FFE-4FF44F4146EC}" type="pres">
      <dgm:prSet presAssocID="{DA33794E-1269-48C5-92A3-8DEA9556272D}" presName="thickLine" presStyleLbl="alignNode1" presStyleIdx="3" presStyleCnt="4"/>
      <dgm:spPr/>
    </dgm:pt>
    <dgm:pt modelId="{4A460CF0-2AB7-2E4E-AD9A-B1E8A1F22695}" type="pres">
      <dgm:prSet presAssocID="{DA33794E-1269-48C5-92A3-8DEA9556272D}" presName="horz1" presStyleCnt="0"/>
      <dgm:spPr/>
    </dgm:pt>
    <dgm:pt modelId="{069AF738-A942-F343-B947-4DA2332B00EF}" type="pres">
      <dgm:prSet presAssocID="{DA33794E-1269-48C5-92A3-8DEA9556272D}" presName="tx1" presStyleLbl="revTx" presStyleIdx="3" presStyleCnt="4"/>
      <dgm:spPr/>
    </dgm:pt>
    <dgm:pt modelId="{F43D2238-4504-5D46-B9D1-52860B2E0529}" type="pres">
      <dgm:prSet presAssocID="{DA33794E-1269-48C5-92A3-8DEA9556272D}" presName="vert1" presStyleCnt="0"/>
      <dgm:spPr/>
    </dgm:pt>
  </dgm:ptLst>
  <dgm:cxnLst>
    <dgm:cxn modelId="{B701C610-E318-493A-93B6-1ABEC476A6C0}" srcId="{50D6C8A3-CBC3-430D-96E5-7F6E1C5D3680}" destId="{DA33794E-1269-48C5-92A3-8DEA9556272D}" srcOrd="3" destOrd="0" parTransId="{973D28FD-797B-46FA-A34E-6108DAC78BE3}" sibTransId="{D1B200C9-6002-4DAF-BEEC-BA6C7F376244}"/>
    <dgm:cxn modelId="{80708912-DAC0-3141-90F7-826BAEBB4E62}" type="presOf" srcId="{3BA29A0A-83CC-495B-A55B-778A96638BEA}" destId="{950B1056-CBF4-5946-9AE0-6C5E4D3B1559}" srcOrd="0" destOrd="0" presId="urn:microsoft.com/office/officeart/2008/layout/LinedList"/>
    <dgm:cxn modelId="{B848C717-3207-4624-82E8-90379CFA0E2A}" srcId="{50D6C8A3-CBC3-430D-96E5-7F6E1C5D3680}" destId="{3BA29A0A-83CC-495B-A55B-778A96638BEA}" srcOrd="0" destOrd="0" parTransId="{97601AF6-D652-42F3-9926-8D1D97BE10E7}" sibTransId="{C3465326-11F3-4B76-A6C2-50377CB3A383}"/>
    <dgm:cxn modelId="{74194051-FDE2-49A4-B9C7-F59B6C87C11D}" srcId="{50D6C8A3-CBC3-430D-96E5-7F6E1C5D3680}" destId="{0859026D-77A7-4F7D-967F-69EDD556D627}" srcOrd="2" destOrd="0" parTransId="{7F4A3186-001E-4198-84CB-03D8BB59B897}" sibTransId="{B51595AC-6939-45A9-9220-44D591E288E8}"/>
    <dgm:cxn modelId="{BF3AA273-5661-4CC0-AF3F-D70C69FC714B}" srcId="{50D6C8A3-CBC3-430D-96E5-7F6E1C5D3680}" destId="{FF9BBFF6-2386-4FDC-9B9E-1B7F8D190B80}" srcOrd="1" destOrd="0" parTransId="{3F6901E1-8449-4EAA-A360-9A25F2AAD507}" sibTransId="{77ED8752-2375-4A09-8D15-E9F211429732}"/>
    <dgm:cxn modelId="{24952277-91AD-0140-8CC0-D92B2F1C1C1D}" type="presOf" srcId="{50D6C8A3-CBC3-430D-96E5-7F6E1C5D3680}" destId="{42DD6C2F-FF4F-BF4D-95AA-F13B4904453B}" srcOrd="0" destOrd="0" presId="urn:microsoft.com/office/officeart/2008/layout/LinedList"/>
    <dgm:cxn modelId="{4B157FAA-9969-A541-919A-2BDC4A6C5915}" type="presOf" srcId="{0859026D-77A7-4F7D-967F-69EDD556D627}" destId="{AE79F37B-E4A8-4142-9017-EEF09A9301E4}" srcOrd="0" destOrd="0" presId="urn:microsoft.com/office/officeart/2008/layout/LinedList"/>
    <dgm:cxn modelId="{3333A6DE-A5CF-CA46-B733-90384155C695}" type="presOf" srcId="{DA33794E-1269-48C5-92A3-8DEA9556272D}" destId="{069AF738-A942-F343-B947-4DA2332B00EF}" srcOrd="0" destOrd="0" presId="urn:microsoft.com/office/officeart/2008/layout/LinedList"/>
    <dgm:cxn modelId="{9C70E0F1-5A11-5D45-A829-ED432949A046}" type="presOf" srcId="{FF9BBFF6-2386-4FDC-9B9E-1B7F8D190B80}" destId="{3AD19C8E-AFBC-8842-85A2-0AD00FF2EF11}" srcOrd="0" destOrd="0" presId="urn:microsoft.com/office/officeart/2008/layout/LinedList"/>
    <dgm:cxn modelId="{1FCAE8CE-CB4B-FC42-8E59-B401F61D19E8}" type="presParOf" srcId="{42DD6C2F-FF4F-BF4D-95AA-F13B4904453B}" destId="{A46BA6CB-7E71-CF46-A4CE-2D34A9974656}" srcOrd="0" destOrd="0" presId="urn:microsoft.com/office/officeart/2008/layout/LinedList"/>
    <dgm:cxn modelId="{EA74AA05-785F-704C-8C5A-7E9D29C3EE6B}" type="presParOf" srcId="{42DD6C2F-FF4F-BF4D-95AA-F13B4904453B}" destId="{A104619F-E9BE-6248-B0E1-768628F0307A}" srcOrd="1" destOrd="0" presId="urn:microsoft.com/office/officeart/2008/layout/LinedList"/>
    <dgm:cxn modelId="{C33E34CF-572D-6C4B-9F2F-23E3F1BEC1B3}" type="presParOf" srcId="{A104619F-E9BE-6248-B0E1-768628F0307A}" destId="{950B1056-CBF4-5946-9AE0-6C5E4D3B1559}" srcOrd="0" destOrd="0" presId="urn:microsoft.com/office/officeart/2008/layout/LinedList"/>
    <dgm:cxn modelId="{C70545EC-6F08-C446-8A4B-C849730C6BF1}" type="presParOf" srcId="{A104619F-E9BE-6248-B0E1-768628F0307A}" destId="{53519890-F11D-1D4A-A031-BDC9B15F20A2}" srcOrd="1" destOrd="0" presId="urn:microsoft.com/office/officeart/2008/layout/LinedList"/>
    <dgm:cxn modelId="{95497618-1EE6-FA4A-9265-ECFD73EE7390}" type="presParOf" srcId="{42DD6C2F-FF4F-BF4D-95AA-F13B4904453B}" destId="{B982311C-72A4-8346-8322-1E48490D52EA}" srcOrd="2" destOrd="0" presId="urn:microsoft.com/office/officeart/2008/layout/LinedList"/>
    <dgm:cxn modelId="{C59302A8-0857-2F4D-8DF2-88867EA630FA}" type="presParOf" srcId="{42DD6C2F-FF4F-BF4D-95AA-F13B4904453B}" destId="{9F86614F-67A8-BE44-AA6C-EB16B0CD484E}" srcOrd="3" destOrd="0" presId="urn:microsoft.com/office/officeart/2008/layout/LinedList"/>
    <dgm:cxn modelId="{5EDAF729-B62B-DF48-B465-EB9AA7721F26}" type="presParOf" srcId="{9F86614F-67A8-BE44-AA6C-EB16B0CD484E}" destId="{3AD19C8E-AFBC-8842-85A2-0AD00FF2EF11}" srcOrd="0" destOrd="0" presId="urn:microsoft.com/office/officeart/2008/layout/LinedList"/>
    <dgm:cxn modelId="{0D429FCE-794A-6B46-97BC-7E986E1BE3FC}" type="presParOf" srcId="{9F86614F-67A8-BE44-AA6C-EB16B0CD484E}" destId="{782A51E8-3A32-5547-B297-D751AFED76C5}" srcOrd="1" destOrd="0" presId="urn:microsoft.com/office/officeart/2008/layout/LinedList"/>
    <dgm:cxn modelId="{22C366D3-8631-A241-B8BF-6F6AFEC97E29}" type="presParOf" srcId="{42DD6C2F-FF4F-BF4D-95AA-F13B4904453B}" destId="{822CAA94-EB13-BE44-811C-C9BC84B649EA}" srcOrd="4" destOrd="0" presId="urn:microsoft.com/office/officeart/2008/layout/LinedList"/>
    <dgm:cxn modelId="{243F32CC-A3E3-1648-AFAD-65FFAAB54FC2}" type="presParOf" srcId="{42DD6C2F-FF4F-BF4D-95AA-F13B4904453B}" destId="{ED18DBDE-9E9F-AF4C-97D0-A5F8F438E415}" srcOrd="5" destOrd="0" presId="urn:microsoft.com/office/officeart/2008/layout/LinedList"/>
    <dgm:cxn modelId="{D991B69F-B206-EE48-986D-FCAC8BF1DCC5}" type="presParOf" srcId="{ED18DBDE-9E9F-AF4C-97D0-A5F8F438E415}" destId="{AE79F37B-E4A8-4142-9017-EEF09A9301E4}" srcOrd="0" destOrd="0" presId="urn:microsoft.com/office/officeart/2008/layout/LinedList"/>
    <dgm:cxn modelId="{5F2EB0AE-9A2D-054E-AC32-F1652A1494FF}" type="presParOf" srcId="{ED18DBDE-9E9F-AF4C-97D0-A5F8F438E415}" destId="{95DDDF7D-4235-A84A-A093-529284C94C32}" srcOrd="1" destOrd="0" presId="urn:microsoft.com/office/officeart/2008/layout/LinedList"/>
    <dgm:cxn modelId="{E8A81252-C785-C54D-9E12-313A301C7A4F}" type="presParOf" srcId="{42DD6C2F-FF4F-BF4D-95AA-F13B4904453B}" destId="{AE85A8C7-B7B5-E04A-8FFE-4FF44F4146EC}" srcOrd="6" destOrd="0" presId="urn:microsoft.com/office/officeart/2008/layout/LinedList"/>
    <dgm:cxn modelId="{F28050E4-792F-DF49-A512-91E9BEE57EFF}" type="presParOf" srcId="{42DD6C2F-FF4F-BF4D-95AA-F13B4904453B}" destId="{4A460CF0-2AB7-2E4E-AD9A-B1E8A1F22695}" srcOrd="7" destOrd="0" presId="urn:microsoft.com/office/officeart/2008/layout/LinedList"/>
    <dgm:cxn modelId="{EC85FE26-83C1-834A-BDDA-29583E14B90B}" type="presParOf" srcId="{4A460CF0-2AB7-2E4E-AD9A-B1E8A1F22695}" destId="{069AF738-A942-F343-B947-4DA2332B00EF}" srcOrd="0" destOrd="0" presId="urn:microsoft.com/office/officeart/2008/layout/LinedList"/>
    <dgm:cxn modelId="{729C690F-68C5-514C-B04D-4274C657E9CF}" type="presParOf" srcId="{4A460CF0-2AB7-2E4E-AD9A-B1E8A1F22695}" destId="{F43D2238-4504-5D46-B9D1-52860B2E0529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6BA6CB-7E71-CF46-A4CE-2D34A9974656}">
      <dsp:nvSpPr>
        <dsp:cNvPr id="0" name=""/>
        <dsp:cNvSpPr/>
      </dsp:nvSpPr>
      <dsp:spPr>
        <a:xfrm>
          <a:off x="0" y="0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50B1056-CBF4-5946-9AE0-6C5E4D3B1559}">
      <dsp:nvSpPr>
        <dsp:cNvPr id="0" name=""/>
        <dsp:cNvSpPr/>
      </dsp:nvSpPr>
      <dsp:spPr>
        <a:xfrm>
          <a:off x="0" y="0"/>
          <a:ext cx="6172199" cy="123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AUCUN </a:t>
          </a:r>
          <a:r>
            <a:rPr lang="en-US" sz="3400" kern="1200" dirty="0" err="1"/>
            <a:t>bénéfice</a:t>
          </a:r>
          <a:r>
            <a:rPr lang="en-US" sz="3400" kern="1200" dirty="0"/>
            <a:t> </a:t>
          </a:r>
          <a:r>
            <a:rPr lang="en-US" sz="3400" kern="1200" dirty="0" err="1"/>
            <a:t>athérothrombotique</a:t>
          </a:r>
          <a:endParaRPr lang="en-US" sz="3400" kern="1200" dirty="0"/>
        </a:p>
      </dsp:txBody>
      <dsp:txXfrm>
        <a:off x="0" y="0"/>
        <a:ext cx="6172199" cy="1232989"/>
      </dsp:txXfrm>
    </dsp:sp>
    <dsp:sp modelId="{B982311C-72A4-8346-8322-1E48490D52EA}">
      <dsp:nvSpPr>
        <dsp:cNvPr id="0" name=""/>
        <dsp:cNvSpPr/>
      </dsp:nvSpPr>
      <dsp:spPr>
        <a:xfrm>
          <a:off x="0" y="1232989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D19C8E-AFBC-8842-85A2-0AD00FF2EF11}">
      <dsp:nvSpPr>
        <dsp:cNvPr id="0" name=""/>
        <dsp:cNvSpPr/>
      </dsp:nvSpPr>
      <dsp:spPr>
        <a:xfrm>
          <a:off x="0" y="1232989"/>
          <a:ext cx="6172199" cy="123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Risque hémorragique doublé à triplé</a:t>
          </a:r>
        </a:p>
      </dsp:txBody>
      <dsp:txXfrm>
        <a:off x="0" y="1232989"/>
        <a:ext cx="6172199" cy="1232989"/>
      </dsp:txXfrm>
    </dsp:sp>
    <dsp:sp modelId="{822CAA94-EB13-BE44-811C-C9BC84B649EA}">
      <dsp:nvSpPr>
        <dsp:cNvPr id="0" name=""/>
        <dsp:cNvSpPr/>
      </dsp:nvSpPr>
      <dsp:spPr>
        <a:xfrm>
          <a:off x="0" y="2465978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E79F37B-E4A8-4142-9017-EEF09A9301E4}">
      <dsp:nvSpPr>
        <dsp:cNvPr id="0" name=""/>
        <dsp:cNvSpPr/>
      </dsp:nvSpPr>
      <dsp:spPr>
        <a:xfrm>
          <a:off x="0" y="2465978"/>
          <a:ext cx="6172199" cy="123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AQUATIC confirme en double aveugle</a:t>
          </a:r>
        </a:p>
      </dsp:txBody>
      <dsp:txXfrm>
        <a:off x="0" y="2465978"/>
        <a:ext cx="6172199" cy="1232989"/>
      </dsp:txXfrm>
    </dsp:sp>
    <dsp:sp modelId="{AE85A8C7-B7B5-E04A-8FFE-4FF44F4146EC}">
      <dsp:nvSpPr>
        <dsp:cNvPr id="0" name=""/>
        <dsp:cNvSpPr/>
      </dsp:nvSpPr>
      <dsp:spPr>
        <a:xfrm>
          <a:off x="0" y="3698966"/>
          <a:ext cx="6172199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9AF738-A942-F343-B947-4DA2332B00EF}">
      <dsp:nvSpPr>
        <dsp:cNvPr id="0" name=""/>
        <dsp:cNvSpPr/>
      </dsp:nvSpPr>
      <dsp:spPr>
        <a:xfrm>
          <a:off x="0" y="3698967"/>
          <a:ext cx="6172199" cy="12329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t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→ OAC seul au long cours chez CCS stentés</a:t>
          </a:r>
        </a:p>
      </dsp:txBody>
      <dsp:txXfrm>
        <a:off x="0" y="3698967"/>
        <a:ext cx="6172199" cy="12329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D11BA-E6D2-859A-F70B-3254080D5A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0391"/>
            <a:ext cx="9144000" cy="2129571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380BA0-55B2-5E56-AD34-CE7C3B08B8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11511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EDD1E-63F8-E763-C87C-2E6FA79DC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89185"/>
            <a:ext cx="10515600" cy="67957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22A7BE-4227-594A-119D-92F0229AB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2162909"/>
            <a:ext cx="10515600" cy="4014054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35980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01E15E-AB47-4445-6EE6-49221C4F67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03485"/>
            <a:ext cx="2628900" cy="467347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B4A048-8117-A762-A72B-166B3A464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503485"/>
            <a:ext cx="7734300" cy="4673478"/>
          </a:xfrm>
        </p:spPr>
        <p:txBody>
          <a:bodyPr vert="eaVert"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113594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9003B-B467-C504-F874-2E24EDF39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4692"/>
            <a:ext cx="10515600" cy="653196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3A1BA-8277-BF90-B5EC-20E49F5E9B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229864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E3E23-AF78-5B71-A088-201496862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22AE83-4665-8814-ACAF-724509F63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1440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E9E45-171A-AAEF-11A7-C41FCCF5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9523"/>
            <a:ext cx="10515600" cy="64440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0BFA2B-FD72-B9C2-2BF1-C51A07CD48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312377"/>
            <a:ext cx="5181600" cy="38645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3AE495-07C4-F4F5-A839-005CD3D99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12377"/>
            <a:ext cx="5181600" cy="38645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</p:spTree>
    <p:extLst>
      <p:ext uri="{BB962C8B-B14F-4D97-AF65-F5344CB8AC3E}">
        <p14:creationId xmlns:p14="http://schemas.microsoft.com/office/powerpoint/2010/main" val="3380034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8FBB5-616D-ADEE-1E6E-43416ECA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70137"/>
            <a:ext cx="10518776" cy="7235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966678-FB30-D380-BF56-F56646DC1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82325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D43C03-2AE0-66D6-F7B2-280A972253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94891"/>
            <a:ext cx="5157787" cy="309477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0D4A9B-3BB3-A697-DAE8-AC8E31AA6F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82325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ACDF0E-77E0-503E-3271-5538E3EFF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94891"/>
            <a:ext cx="5183188" cy="3094771"/>
          </a:xfr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123021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300F-518B-1560-06CB-4B62F670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85900"/>
            <a:ext cx="10515600" cy="60923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29854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728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C5F0E-3320-8BA3-9B90-E2ACAAA8F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262"/>
            <a:ext cx="3932237" cy="145952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708E7-7655-9635-185A-7DF8F61735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301262"/>
            <a:ext cx="6172200" cy="493195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F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22046D-2BC3-5239-3685-3C34EFED8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48708"/>
            <a:ext cx="3932237" cy="3384510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129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E40A7-8720-4537-5752-78AC5E8D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66558"/>
            <a:ext cx="3932237" cy="93374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FR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D90027-4538-8C09-8F31-925E295D1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466558"/>
            <a:ext cx="6172200" cy="43944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F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82890C-2AC7-9E35-8374-762E060D1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02260"/>
            <a:ext cx="3932237" cy="33667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538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2DAEC4-D7FD-43F8-E53A-92123D6A3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2131"/>
            <a:ext cx="10515600" cy="11367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055AA5-6343-E74A-54DC-9BCA142FB55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BF0E55-493A-5DA2-EA66-0523DC8F06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44261"/>
            <a:ext cx="10515600" cy="3732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954563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red and blue text&#10;&#10;AI-generated content may be incorrect.">
            <a:extLst>
              <a:ext uri="{FF2B5EF4-FFF2-40B4-BE49-F238E27FC236}">
                <a16:creationId xmlns:a16="http://schemas.microsoft.com/office/drawing/2014/main" id="{13CE0D37-206E-E73F-90AE-D50695363DD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1559AD-9DE8-B087-C630-823B0682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599" y="3993914"/>
            <a:ext cx="10932802" cy="843699"/>
          </a:xfrm>
        </p:spPr>
        <p:txBody>
          <a:bodyPr>
            <a:noAutofit/>
          </a:bodyPr>
          <a:lstStyle/>
          <a:p>
            <a:pPr algn="r"/>
            <a:r>
              <a:rPr lang="fr-FR" sz="2800" dirty="0">
                <a:solidFill>
                  <a:schemeClr val="bg1"/>
                </a:solidFill>
              </a:rPr>
              <a:t>Antithrombotiques chez les patients coronariens sous anticoagulants</a:t>
            </a:r>
            <a:endParaRPr lang="en-FR" sz="2800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B574A-96E7-A6BE-3C76-C24D9951B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9549" y="5082984"/>
            <a:ext cx="6672901" cy="1529644"/>
          </a:xfrm>
        </p:spPr>
        <p:txBody>
          <a:bodyPr>
            <a:normAutofit fontScale="92500" lnSpcReduction="10000"/>
          </a:bodyPr>
          <a:lstStyle/>
          <a:p>
            <a:pPr algn="ctr">
              <a:defRPr sz="2400"/>
            </a:pPr>
            <a:r>
              <a:rPr lang="en-US" dirty="0">
                <a:solidFill>
                  <a:schemeClr val="tx1"/>
                </a:solidFill>
              </a:rPr>
              <a:t>AQUATIC &amp; Méta-</a:t>
            </a:r>
            <a:r>
              <a:rPr lang="en-US" dirty="0" err="1">
                <a:solidFill>
                  <a:schemeClr val="tx1"/>
                </a:solidFill>
              </a:rPr>
              <a:t>analyse</a:t>
            </a:r>
            <a:r>
              <a:rPr lang="en-US" dirty="0">
                <a:solidFill>
                  <a:schemeClr val="tx1"/>
                </a:solidFill>
              </a:rPr>
              <a:t> 2025</a:t>
            </a:r>
          </a:p>
          <a:p>
            <a:pPr algn="ctr">
              <a:defRPr sz="2400"/>
            </a:pPr>
            <a:r>
              <a:rPr lang="en-US" dirty="0">
                <a:solidFill>
                  <a:schemeClr val="tx1"/>
                </a:solidFill>
              </a:rPr>
              <a:t>Dr Vincent PHAM</a:t>
            </a:r>
          </a:p>
          <a:p>
            <a:pPr algn="ctr">
              <a:defRPr sz="2400"/>
            </a:pPr>
            <a:r>
              <a:rPr lang="en-US" dirty="0" err="1">
                <a:solidFill>
                  <a:schemeClr val="tx1"/>
                </a:solidFill>
              </a:rPr>
              <a:t>Hôpital</a:t>
            </a:r>
            <a:r>
              <a:rPr lang="en-US" dirty="0">
                <a:solidFill>
                  <a:schemeClr val="tx1"/>
                </a:solidFill>
              </a:rPr>
              <a:t> Cochin, </a:t>
            </a:r>
            <a:r>
              <a:rPr lang="en-US" dirty="0" err="1">
                <a:solidFill>
                  <a:schemeClr val="tx1"/>
                </a:solidFill>
              </a:rPr>
              <a:t>Hôpitaux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Universitaires</a:t>
            </a:r>
            <a:r>
              <a:rPr lang="en-US" dirty="0">
                <a:solidFill>
                  <a:schemeClr val="tx1"/>
                </a:solidFill>
              </a:rPr>
              <a:t> Paris Centre, </a:t>
            </a:r>
            <a:r>
              <a:rPr lang="en-US" dirty="0" err="1">
                <a:solidFill>
                  <a:schemeClr val="tx1"/>
                </a:solidFill>
              </a:rPr>
              <a:t>Unité</a:t>
            </a:r>
            <a:r>
              <a:rPr lang="en-US" dirty="0">
                <a:solidFill>
                  <a:schemeClr val="tx1"/>
                </a:solidFill>
              </a:rPr>
              <a:t> INSERM U970, PARCC</a:t>
            </a:r>
          </a:p>
          <a:p>
            <a:pPr algn="ctr"/>
            <a:endParaRPr lang="en-FR" sz="7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63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D80C8-CD84-BDE3-7C84-EF52018070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5AFA14-3339-CE60-CD49-29E013778759}"/>
              </a:ext>
            </a:extLst>
          </p:cNvPr>
          <p:cNvSpPr txBox="1">
            <a:spLocks/>
          </p:cNvSpPr>
          <p:nvPr/>
        </p:nvSpPr>
        <p:spPr>
          <a:xfrm>
            <a:off x="838200" y="1485900"/>
            <a:ext cx="10515600" cy="60923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Discussion</a:t>
            </a:r>
            <a:endParaRPr lang="en-FR"/>
          </a:p>
        </p:txBody>
      </p:sp>
      <p:sp>
        <p:nvSpPr>
          <p:cNvPr id="7" name="Crossover :…">
            <a:extLst>
              <a:ext uri="{FF2B5EF4-FFF2-40B4-BE49-F238E27FC236}">
                <a16:creationId xmlns:a16="http://schemas.microsoft.com/office/drawing/2014/main" id="{4CE1DA5A-10CC-BB62-79BF-250BE261B9D2}"/>
              </a:ext>
            </a:extLst>
          </p:cNvPr>
          <p:cNvSpPr txBox="1">
            <a:spLocks/>
          </p:cNvSpPr>
          <p:nvPr/>
        </p:nvSpPr>
        <p:spPr>
          <a:xfrm>
            <a:off x="483799" y="2031101"/>
            <a:ext cx="3212238" cy="3511943"/>
          </a:xfrm>
          <a:prstGeom prst="rect">
            <a:avLst/>
          </a:prstGeom>
        </p:spPr>
        <p:txBody>
          <a:bodyPr vert="horz" lIns="91440" tIns="45720" rIns="91440" bIns="45720" numCol="1" spcCol="3810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600">
                <a:latin typeface="Times Roman"/>
                <a:ea typeface="Times Roman"/>
                <a:cs typeface="Times Roman"/>
                <a:sym typeface="Times Roman"/>
              </a:rPr>
              <a:t>Absence de benefice sur les évènements ischémiques</a:t>
            </a: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endParaRPr lang="en-US" sz="16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600">
                <a:latin typeface="Times Roman"/>
                <a:ea typeface="Times Roman"/>
                <a:cs typeface="Times Roman"/>
                <a:sym typeface="Times Roman"/>
              </a:rPr>
              <a:t>Coronaropathie stable et instable</a:t>
            </a: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endParaRPr lang="en-US" sz="16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600">
                <a:latin typeface="Times Roman"/>
                <a:ea typeface="Times Roman"/>
                <a:cs typeface="Times Roman"/>
                <a:sym typeface="Times Roman"/>
              </a:rPr>
              <a:t>Taux faible de thrombose de stent</a:t>
            </a: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endParaRPr lang="en-US" sz="16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600">
                <a:latin typeface="Times Roman"/>
                <a:ea typeface="Times Roman"/>
                <a:cs typeface="Times Roman"/>
                <a:sym typeface="Times Roman"/>
              </a:rPr>
              <a:t>Balance thrombose/hémorragie ?</a:t>
            </a:r>
          </a:p>
          <a:p>
            <a:pPr>
              <a:spcBef>
                <a:spcPts val="450"/>
              </a:spcBef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endParaRPr lang="en-US" sz="16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8" name="Image 7" descr="Une image contenant balance&#10;&#10;Le contenu généré par l’IA peut être incorrect.">
            <a:extLst>
              <a:ext uri="{FF2B5EF4-FFF2-40B4-BE49-F238E27FC236}">
                <a16:creationId xmlns:a16="http://schemas.microsoft.com/office/drawing/2014/main" id="{7CD175C5-9E47-6C31-FA7D-BD6974D96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786" y="1790517"/>
            <a:ext cx="4221014" cy="2901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305BE-3750-5D82-3A07-2DD54B543F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8A75CE1-ECD4-3A2B-EA71-73121EB30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301262"/>
            <a:ext cx="3932237" cy="1459522"/>
          </a:xfrm>
        </p:spPr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4EFE64D-4AF4-1CCB-EF0B-276E8633A6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48708"/>
            <a:ext cx="3932237" cy="3384510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ABA1D767-1AA2-7D82-BF00-7F5CF4611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1537224"/>
              </p:ext>
            </p:extLst>
          </p:nvPr>
        </p:nvGraphicFramePr>
        <p:xfrm>
          <a:off x="5183188" y="1301262"/>
          <a:ext cx="6172200" cy="49319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135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30B215-C898-3371-6691-EB6328F53C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528C5301-BC8B-B5C6-1D9C-46AB18C4430C}"/>
              </a:ext>
            </a:extLst>
          </p:cNvPr>
          <p:cNvSpPr txBox="1"/>
          <p:nvPr/>
        </p:nvSpPr>
        <p:spPr>
          <a:xfrm>
            <a:off x="4757166" y="2921168"/>
            <a:ext cx="609447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000" dirty="0"/>
              <a:t>MERCI</a:t>
            </a:r>
            <a:endParaRPr lang="fr-FR" sz="6000" dirty="0"/>
          </a:p>
        </p:txBody>
      </p:sp>
    </p:spTree>
    <p:extLst>
      <p:ext uri="{BB962C8B-B14F-4D97-AF65-F5344CB8AC3E}">
        <p14:creationId xmlns:p14="http://schemas.microsoft.com/office/powerpoint/2010/main" val="2103865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3007-8138-1E55-B28B-F131EE203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0392"/>
            <a:ext cx="9144000" cy="660680"/>
          </a:xfrm>
        </p:spPr>
        <p:txBody>
          <a:bodyPr>
            <a:normAutofit fontScale="90000"/>
          </a:bodyPr>
          <a:lstStyle/>
          <a:p>
            <a:r>
              <a:rPr lang="fr-FR" dirty="0"/>
              <a:t>Contexte clinique</a:t>
            </a:r>
            <a:endParaRPr lang="en-F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993AB27-24C5-54F5-5943-DD4F04F91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86000"/>
            <a:ext cx="9144000" cy="2971800"/>
          </a:xfrm>
        </p:spPr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15% des patients avec SCC sont sous anticoagulant</a:t>
            </a:r>
          </a:p>
          <a:p>
            <a:r>
              <a:rPr lang="fr-FR" dirty="0"/>
              <a:t>Double risque : </a:t>
            </a:r>
            <a:r>
              <a:rPr lang="fr-FR" dirty="0" err="1"/>
              <a:t>athérothrombose</a:t>
            </a:r>
            <a:r>
              <a:rPr lang="fr-FR" dirty="0"/>
              <a:t> + hémorragie</a:t>
            </a:r>
          </a:p>
          <a:p>
            <a:r>
              <a:rPr lang="fr-FR" dirty="0"/>
              <a:t>Pratique fréquente : OAC + aspirine</a:t>
            </a:r>
          </a:p>
          <a:p>
            <a:r>
              <a:rPr lang="fr-FR" dirty="0"/>
              <a:t>Question : bénéfice réel d’ajouter l’aspirine au long cours ?</a:t>
            </a:r>
          </a:p>
          <a:p>
            <a:endParaRPr lang="en-FR"/>
          </a:p>
        </p:txBody>
      </p:sp>
    </p:spTree>
    <p:extLst>
      <p:ext uri="{BB962C8B-B14F-4D97-AF65-F5344CB8AC3E}">
        <p14:creationId xmlns:p14="http://schemas.microsoft.com/office/powerpoint/2010/main" val="2666594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48144-C729-A465-C93B-F0EFFE2A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AQUATIC – Design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27F237-FBCA-0DD8-D441-EF6DC743A7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Essai randomisé, double aveugle, placebo</a:t>
            </a:r>
          </a:p>
          <a:p>
            <a:r>
              <a:rPr lang="fr-FR" dirty="0"/>
              <a:t>872 patients, stent &gt;6 mois, haut risque</a:t>
            </a:r>
          </a:p>
          <a:p>
            <a:r>
              <a:rPr lang="fr-FR" dirty="0"/>
              <a:t>Aspirine 100 mg/j vs placebo</a:t>
            </a:r>
          </a:p>
          <a:p>
            <a:r>
              <a:rPr lang="fr-FR" dirty="0"/>
              <a:t>Critère primaire : décès CV, IDM, AVC, embolie systémique, revascularisation, ischémie limbique</a:t>
            </a:r>
          </a:p>
        </p:txBody>
      </p:sp>
      <p:pic>
        <p:nvPicPr>
          <p:cNvPr id="4" name="Capture d’écran 2025-11-30 à 19.16.57.png" descr="Capture d’écran 2025-11-30 à 19.16.57.png">
            <a:extLst>
              <a:ext uri="{FF2B5EF4-FFF2-40B4-BE49-F238E27FC236}">
                <a16:creationId xmlns:a16="http://schemas.microsoft.com/office/drawing/2014/main" id="{FF6F7E46-2AB4-4171-A6DF-7D6ECB5A2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9006" y="451761"/>
            <a:ext cx="3862708" cy="208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060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E142-7102-1171-A18C-7BED4953A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AQUATIC – Population</a:t>
            </a:r>
            <a:endParaRPr lang="en-F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C7B1E-BD5E-4225-E244-33CCDD8FEE2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Âge 71,7 ans ; 85% hommes</a:t>
            </a:r>
          </a:p>
          <a:p>
            <a:r>
              <a:rPr lang="fr-FR" dirty="0"/>
              <a:t>100% PCI ; 72% MI</a:t>
            </a:r>
          </a:p>
          <a:p>
            <a:r>
              <a:rPr lang="fr-FR" dirty="0"/>
              <a:t>89% FA ; CHA₂DS₂-</a:t>
            </a:r>
            <a:r>
              <a:rPr lang="fr-FR" dirty="0" err="1"/>
              <a:t>VASc</a:t>
            </a:r>
            <a:r>
              <a:rPr lang="fr-FR" dirty="0"/>
              <a:t> = 4</a:t>
            </a:r>
          </a:p>
          <a:p>
            <a:r>
              <a:rPr lang="fr-FR" dirty="0"/>
              <a:t>67% étaient déjà sous SAPT</a:t>
            </a:r>
          </a:p>
        </p:txBody>
      </p:sp>
      <p:pic>
        <p:nvPicPr>
          <p:cNvPr id="5" name="Capture d’écran 2025-11-30 à 19.33.13.png" descr="Capture d’écran 2025-11-30 à 19.33.13.png">
            <a:extLst>
              <a:ext uri="{FF2B5EF4-FFF2-40B4-BE49-F238E27FC236}">
                <a16:creationId xmlns:a16="http://schemas.microsoft.com/office/drawing/2014/main" id="{38DC20A9-2992-B0C8-3FB5-2A62BE62A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469" y="226517"/>
            <a:ext cx="4403331" cy="595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000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393D4-1251-F74A-51CA-324CA3BF87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AQUATIC – Résultats</a:t>
            </a:r>
            <a:endParaRPr lang="en-F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9D6500-6384-0C45-DDC9-7B08EEFDB3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EA78BE-2287-3381-770D-51BA635948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r>
              <a:rPr lang="fr-FR" dirty="0"/>
              <a:t>Critère primaire : HR 1,53</a:t>
            </a:r>
          </a:p>
          <a:p>
            <a:r>
              <a:rPr lang="fr-FR" dirty="0"/>
              <a:t>Mortalité toutes causes : HR 1,72</a:t>
            </a:r>
          </a:p>
          <a:p>
            <a:r>
              <a:rPr lang="fr-FR" dirty="0"/>
              <a:t>Hémorragies majeures : HR 3,35</a:t>
            </a:r>
          </a:p>
          <a:p>
            <a:r>
              <a:rPr lang="fr-FR" dirty="0"/>
              <a:t>Aucun bénéfice ischémique</a:t>
            </a:r>
          </a:p>
          <a:p>
            <a:endParaRPr lang="en-FR"/>
          </a:p>
        </p:txBody>
      </p:sp>
      <p:pic>
        <p:nvPicPr>
          <p:cNvPr id="7" name="Capture d’écran 2025-11-30 à 19.35.29.png" descr="Capture d’écran 2025-11-30 à 19.35.29.png">
            <a:extLst>
              <a:ext uri="{FF2B5EF4-FFF2-40B4-BE49-F238E27FC236}">
                <a16:creationId xmlns:a16="http://schemas.microsoft.com/office/drawing/2014/main" id="{31F18F05-1B05-0549-D842-A01F2BD937E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5455" r="7561" b="-2"/>
          <a:stretch>
            <a:fillRect/>
          </a:stretch>
        </p:blipFill>
        <p:spPr>
          <a:xfrm flipH="1">
            <a:off x="7764423" y="799352"/>
            <a:ext cx="4069057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22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85B98-059C-D2B2-8AE3-16E12A20E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Méta-analyse Circulation 2025</a:t>
            </a:r>
            <a:endParaRPr lang="en-FR"/>
          </a:p>
        </p:txBody>
      </p:sp>
      <p:pic>
        <p:nvPicPr>
          <p:cNvPr id="3" name="Capture d’écran 2025-11-30 à 19.18.48.png" descr="Capture d’écran 2025-11-30 à 19.18.48.png">
            <a:extLst>
              <a:ext uri="{FF2B5EF4-FFF2-40B4-BE49-F238E27FC236}">
                <a16:creationId xmlns:a16="http://schemas.microsoft.com/office/drawing/2014/main" id="{218ED759-3C0E-2D7F-BA3C-69E43719F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9725" y="2685900"/>
            <a:ext cx="4395697" cy="207696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F6AC0C9-0955-A962-4086-78DD7F3275FB}"/>
              </a:ext>
            </a:extLst>
          </p:cNvPr>
          <p:cNvSpPr txBox="1"/>
          <p:nvPr/>
        </p:nvSpPr>
        <p:spPr>
          <a:xfrm>
            <a:off x="1385046" y="2847220"/>
            <a:ext cx="38862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fr-FR" sz="1800" dirty="0"/>
              <a:t>5 essais inclus : 4964 patients</a:t>
            </a:r>
          </a:p>
          <a:p>
            <a:r>
              <a:rPr lang="fr-FR" sz="1800" dirty="0"/>
              <a:t>Comparaison OAC seul vs OAC + SAPT</a:t>
            </a:r>
          </a:p>
          <a:p>
            <a:r>
              <a:rPr lang="fr-FR" sz="1800" dirty="0"/>
              <a:t>N = 4964 patients</a:t>
            </a:r>
          </a:p>
          <a:p>
            <a:r>
              <a:rPr lang="fr-FR" sz="1800" dirty="0"/>
              <a:t>Suivi: 12 à 30 mois</a:t>
            </a:r>
          </a:p>
        </p:txBody>
      </p:sp>
    </p:spTree>
    <p:extLst>
      <p:ext uri="{BB962C8B-B14F-4D97-AF65-F5344CB8AC3E}">
        <p14:creationId xmlns:p14="http://schemas.microsoft.com/office/powerpoint/2010/main" val="3326709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38782-6447-D346-6B28-DCB6B2C91C19}"/>
              </a:ext>
            </a:extLst>
          </p:cNvPr>
          <p:cNvSpPr txBox="1">
            <a:spLocks/>
          </p:cNvSpPr>
          <p:nvPr/>
        </p:nvSpPr>
        <p:spPr>
          <a:xfrm>
            <a:off x="838200" y="1485900"/>
            <a:ext cx="10515600" cy="60923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/>
              <a:t>Méta-analyse Circulation 2025</a:t>
            </a:r>
            <a:endParaRPr lang="en-FR"/>
          </a:p>
        </p:txBody>
      </p:sp>
      <p:graphicFrame>
        <p:nvGraphicFramePr>
          <p:cNvPr id="3" name="Espace réservé du contenu 6">
            <a:extLst>
              <a:ext uri="{FF2B5EF4-FFF2-40B4-BE49-F238E27FC236}">
                <a16:creationId xmlns:a16="http://schemas.microsoft.com/office/drawing/2014/main" id="{A59E0DB8-B61F-05AA-64CD-158A9C4089A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5449856"/>
              </p:ext>
            </p:extLst>
          </p:nvPr>
        </p:nvGraphicFramePr>
        <p:xfrm>
          <a:off x="2447446" y="2293250"/>
          <a:ext cx="7297107" cy="3691242"/>
        </p:xfrm>
        <a:graphic>
          <a:graphicData uri="http://schemas.openxmlformats.org/drawingml/2006/table">
            <a:tbl>
              <a:tblPr firstRow="1" bandRow="1"/>
              <a:tblGrid>
                <a:gridCol w="1183894">
                  <a:extLst>
                    <a:ext uri="{9D8B030D-6E8A-4147-A177-3AD203B41FA5}">
                      <a16:colId xmlns:a16="http://schemas.microsoft.com/office/drawing/2014/main" val="1036232316"/>
                    </a:ext>
                  </a:extLst>
                </a:gridCol>
                <a:gridCol w="1118564">
                  <a:extLst>
                    <a:ext uri="{9D8B030D-6E8A-4147-A177-3AD203B41FA5}">
                      <a16:colId xmlns:a16="http://schemas.microsoft.com/office/drawing/2014/main" val="3714454181"/>
                    </a:ext>
                  </a:extLst>
                </a:gridCol>
                <a:gridCol w="1193551">
                  <a:extLst>
                    <a:ext uri="{9D8B030D-6E8A-4147-A177-3AD203B41FA5}">
                      <a16:colId xmlns:a16="http://schemas.microsoft.com/office/drawing/2014/main" val="2216862428"/>
                    </a:ext>
                  </a:extLst>
                </a:gridCol>
                <a:gridCol w="1543946">
                  <a:extLst>
                    <a:ext uri="{9D8B030D-6E8A-4147-A177-3AD203B41FA5}">
                      <a16:colId xmlns:a16="http://schemas.microsoft.com/office/drawing/2014/main" val="4017735354"/>
                    </a:ext>
                  </a:extLst>
                </a:gridCol>
                <a:gridCol w="2257152">
                  <a:extLst>
                    <a:ext uri="{9D8B030D-6E8A-4147-A177-3AD203B41FA5}">
                      <a16:colId xmlns:a16="http://schemas.microsoft.com/office/drawing/2014/main" val="611469784"/>
                    </a:ext>
                  </a:extLst>
                </a:gridCol>
              </a:tblGrid>
              <a:tr h="372108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Étude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Population (N)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Traitements comparés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Critère primaire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Résultat principal</a:t>
                      </a:r>
                      <a:endParaRPr lang="fr-F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1213835"/>
                  </a:ext>
                </a:extLst>
              </a:tr>
              <a:tr h="6634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PRAEDO-AF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(J Interv Cardiol, 2022)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147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Edoxaban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monothérapie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vs Edoxaban + Clopidogrel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Major + </a:t>
                      </a:r>
                      <a:r>
                        <a:rPr lang="fr-F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clinically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significant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fr-FR" sz="1000" b="0" i="0" u="none" strike="noStrike" dirty="0" err="1">
                          <a:effectLst/>
                          <a:latin typeface="Arial" panose="020B0604020202020204" pitchFamily="34" charset="0"/>
                        </a:rPr>
                        <a:t>bleeding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(ISTH)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1.67%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/an vs </a:t>
                      </a: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4.28%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/an, HR </a:t>
                      </a: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0.39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(0.08–2.02) → </a:t>
                      </a: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moins de saignements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avec monothérapie, </a:t>
                      </a: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pas d’événements ischémiques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7205238"/>
                  </a:ext>
                </a:extLst>
              </a:tr>
              <a:tr h="6634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EPIC-CAD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(NEJM 2024)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1040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Edoxaban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monothérapie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vs Edoxaban + SAPT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NACE : décès, MI, AVC, SE, revasc urgente, major/CRNM bleeding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6.8%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vs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16.2%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, HR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0.44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(0.30–0.65), p&lt;0.001 →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réduction nette des événements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surtout due aux saignements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5827834"/>
                  </a:ext>
                </a:extLst>
              </a:tr>
              <a:tr h="66346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AFIRE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(NEJM 2019)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2240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Rivaroxaban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monothérapie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vs Rivaroxaban + SAPT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Composite décès, MI, AVC, SE, angor instable, revasc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Monothérapie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supérieure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(HR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0.72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) ; diminution des hémorragies et de la mortalité.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Arrêt précoce pour bénéfice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. 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4723778"/>
                  </a:ext>
                </a:extLst>
              </a:tr>
              <a:tr h="51778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Matsumura-Nakano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(2018)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696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OAC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monothérapie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vs OAC + SAPT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Composite décès, MI, AVC, thrombose de stent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Non-infériorité démontrée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de la monothérapie ;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pas d’excès d’événements ischémiques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.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2244986"/>
                  </a:ext>
                </a:extLst>
              </a:tr>
              <a:tr h="809136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AQUATIC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(NEJM 2025)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872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OAC </a:t>
                      </a:r>
                      <a:r>
                        <a:rPr lang="fr-FR" sz="1000" b="1" i="0" u="none" strike="noStrike">
                          <a:effectLst/>
                          <a:latin typeface="Arial" panose="020B0604020202020204" pitchFamily="34" charset="0"/>
                        </a:rPr>
                        <a:t>seul</a:t>
                      </a: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 vs OAC + Aspirine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0" i="0" u="none" strike="noStrike">
                          <a:effectLst/>
                          <a:latin typeface="Arial" panose="020B0604020202020204" pitchFamily="34" charset="0"/>
                        </a:rPr>
                        <a:t>NACE : décès, MI, AVC, revasc urgente, major bleeding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Monothérapie OAC supérieure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 : moins de saignements, </a:t>
                      </a:r>
                      <a:r>
                        <a:rPr lang="fr-FR" sz="1000" b="1" i="0" u="none" strike="noStrike" dirty="0">
                          <a:effectLst/>
                          <a:latin typeface="Arial" panose="020B0604020202020204" pitchFamily="34" charset="0"/>
                        </a:rPr>
                        <a:t>pas d’augmentation des événements ischémiques</a:t>
                      </a:r>
                      <a:r>
                        <a:rPr lang="fr-FR" sz="1000" b="0" i="0" u="none" strike="noStrike" dirty="0">
                          <a:effectLst/>
                          <a:latin typeface="Arial" panose="020B0604020202020204" pitchFamily="34" charset="0"/>
                        </a:rPr>
                        <a:t>. (Résultats basés sur données fournies). </a:t>
                      </a:r>
                    </a:p>
                  </a:txBody>
                  <a:tcPr marL="48972" marR="48972" marT="24485" marB="24485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7507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81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567E7C-3EA7-82DC-43D6-666EB93CAC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7CB8-4F00-B767-3C6D-979EAD47702F}"/>
              </a:ext>
            </a:extLst>
          </p:cNvPr>
          <p:cNvSpPr txBox="1">
            <a:spLocks/>
          </p:cNvSpPr>
          <p:nvPr/>
        </p:nvSpPr>
        <p:spPr>
          <a:xfrm>
            <a:off x="838200" y="1485900"/>
            <a:ext cx="10515600" cy="60923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Résultats principaux</a:t>
            </a:r>
            <a:endParaRPr lang="en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B1ECEF-BD62-B9AC-044D-7837EB94BB5E}"/>
              </a:ext>
            </a:extLst>
          </p:cNvPr>
          <p:cNvSpPr txBox="1"/>
          <p:nvPr/>
        </p:nvSpPr>
        <p:spPr>
          <a:xfrm>
            <a:off x="838200" y="2219602"/>
            <a:ext cx="304351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FR" sz="1800" dirty="0"/>
          </a:p>
          <a:p>
            <a:r>
              <a:rPr lang="fr-FR" sz="1800" dirty="0"/>
              <a:t>Aucun bénéfice : MI RR 0,85 ; AVC ischémique RR 1,02</a:t>
            </a:r>
          </a:p>
          <a:p>
            <a:r>
              <a:rPr lang="fr-FR" sz="1800" dirty="0"/>
              <a:t>MACE RR 1,08 ; Stent </a:t>
            </a:r>
            <a:r>
              <a:rPr lang="fr-FR" sz="1800" dirty="0" err="1"/>
              <a:t>thrombosis</a:t>
            </a:r>
            <a:r>
              <a:rPr lang="fr-FR" sz="1800" dirty="0"/>
              <a:t> très rare</a:t>
            </a:r>
          </a:p>
          <a:p>
            <a:r>
              <a:rPr lang="fr-FR" sz="1800" dirty="0"/>
              <a:t>Saignements : RR 2,00</a:t>
            </a:r>
          </a:p>
        </p:txBody>
      </p:sp>
      <p:pic>
        <p:nvPicPr>
          <p:cNvPr id="6" name="Capture d’écran 2025-11-30 à 19.50.10.png" descr="Capture d’écran 2025-11-30 à 19.50.10.png">
            <a:extLst>
              <a:ext uri="{FF2B5EF4-FFF2-40B4-BE49-F238E27FC236}">
                <a16:creationId xmlns:a16="http://schemas.microsoft.com/office/drawing/2014/main" id="{946E10EF-7F62-7243-F6C8-EFFE895190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29585"/>
            <a:ext cx="5191323" cy="4734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66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D5D78-FE29-5FBC-C60E-38636C95C3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B8971-A868-2AA9-F751-2F01CFAC9B45}"/>
              </a:ext>
            </a:extLst>
          </p:cNvPr>
          <p:cNvSpPr txBox="1">
            <a:spLocks/>
          </p:cNvSpPr>
          <p:nvPr/>
        </p:nvSpPr>
        <p:spPr>
          <a:xfrm>
            <a:off x="838200" y="1485900"/>
            <a:ext cx="10515600" cy="609234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Critères</a:t>
            </a:r>
            <a:r>
              <a:rPr lang="en-US" dirty="0"/>
              <a:t> </a:t>
            </a:r>
            <a:r>
              <a:rPr lang="en-US" dirty="0" err="1"/>
              <a:t>secondaires</a:t>
            </a:r>
            <a:endParaRPr lang="en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94EF24C-A304-17DA-F189-D252B89C153B}"/>
              </a:ext>
            </a:extLst>
          </p:cNvPr>
          <p:cNvSpPr txBox="1"/>
          <p:nvPr/>
        </p:nvSpPr>
        <p:spPr>
          <a:xfrm>
            <a:off x="990600" y="2819766"/>
            <a:ext cx="3590365" cy="1908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defTabSz="9144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800" dirty="0" err="1"/>
              <a:t>Aucun</a:t>
            </a:r>
            <a:r>
              <a:rPr lang="en-US" sz="1800" dirty="0"/>
              <a:t> </a:t>
            </a:r>
            <a:r>
              <a:rPr lang="en-US" sz="1800" dirty="0" err="1"/>
              <a:t>bénéfice</a:t>
            </a:r>
            <a:r>
              <a:rPr lang="en-US" sz="1800" dirty="0"/>
              <a:t> :</a:t>
            </a:r>
          </a:p>
          <a:p>
            <a:pPr marL="171450" indent="-228600" defTabSz="914400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800" dirty="0"/>
              <a:t>MI RR 0,85</a:t>
            </a:r>
          </a:p>
          <a:p>
            <a:pPr marL="171450" indent="-228600" defTabSz="914400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800" dirty="0"/>
              <a:t>AVC </a:t>
            </a:r>
            <a:r>
              <a:rPr lang="en-US" sz="1800" dirty="0" err="1"/>
              <a:t>ischémique</a:t>
            </a:r>
            <a:r>
              <a:rPr lang="en-US" sz="1800" dirty="0"/>
              <a:t> RR 1,02</a:t>
            </a:r>
          </a:p>
          <a:p>
            <a:pPr marL="171450" indent="-228600" defTabSz="914400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800" dirty="0"/>
              <a:t>MACE RR 1,08</a:t>
            </a:r>
          </a:p>
          <a:p>
            <a:pPr marL="171450" indent="-228600" defTabSz="914400">
              <a:lnSpc>
                <a:spcPct val="90000"/>
              </a:lnSpc>
              <a:spcBef>
                <a:spcPts val="450"/>
              </a:spcBef>
              <a:buSzPct val="100000"/>
              <a:buFont typeface="Arial" panose="020B0604020202020204" pitchFamily="34" charset="0"/>
              <a:buChar char="•"/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800" dirty="0"/>
              <a:t>Stent thrombosis très rare</a:t>
            </a:r>
          </a:p>
          <a:p>
            <a:pPr indent="-228600" defTabSz="914400">
              <a:lnSpc>
                <a:spcPct val="90000"/>
              </a:lnSpc>
              <a:spcBef>
                <a:spcPts val="450"/>
              </a:spcBef>
              <a:buFont typeface="Arial" panose="020B0604020202020204" pitchFamily="34" charset="0"/>
              <a:buChar char="•"/>
              <a:defRPr sz="3600" b="0">
                <a:latin typeface="Times Roman"/>
                <a:ea typeface="Times Roman"/>
                <a:cs typeface="Times Roman"/>
                <a:sym typeface="Times Roman"/>
              </a:defRPr>
            </a:pPr>
            <a:r>
              <a:rPr lang="en-US" sz="1800" dirty="0" err="1"/>
              <a:t>Saignements</a:t>
            </a:r>
            <a:r>
              <a:rPr lang="en-US" sz="1800" dirty="0"/>
              <a:t> ↑ : RR 2,00</a:t>
            </a:r>
          </a:p>
        </p:txBody>
      </p:sp>
      <p:pic>
        <p:nvPicPr>
          <p:cNvPr id="6" name="Capture d’écran 2025-11-30 à 19.50.10.png" descr="Capture d’écran 2025-11-30 à 19.50.10.png">
            <a:extLst>
              <a:ext uri="{FF2B5EF4-FFF2-40B4-BE49-F238E27FC236}">
                <a16:creationId xmlns:a16="http://schemas.microsoft.com/office/drawing/2014/main" id="{A1084550-632D-6CC6-CDAC-2D7E4542A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8274" y="1879328"/>
            <a:ext cx="5433126" cy="378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00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eFrancophone">
      <a:dk1>
        <a:srgbClr val="066CB4"/>
      </a:dk1>
      <a:lt1>
        <a:srgbClr val="EE4C38"/>
      </a:lt1>
      <a:dk2>
        <a:srgbClr val="0C70B5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31EFE98FE5FE4681363DFDF6E64F76" ma:contentTypeVersion="17" ma:contentTypeDescription="Crée un document." ma:contentTypeScope="" ma:versionID="214740926b321c24388edda05b31223b">
  <xsd:schema xmlns:xsd="http://www.w3.org/2001/XMLSchema" xmlns:xs="http://www.w3.org/2001/XMLSchema" xmlns:p="http://schemas.microsoft.com/office/2006/metadata/properties" xmlns:ns2="19c3f38f-c3f1-454f-83e9-6d30f2a0b35a" xmlns:ns3="8da0764a-f715-47c0-9ed3-4c73d3b7f214" targetNamespace="http://schemas.microsoft.com/office/2006/metadata/properties" ma:root="true" ma:fieldsID="71de3c4ccf4724d5e3c386135fbccdd3" ns2:_="" ns3:_="">
    <xsd:import namespace="19c3f38f-c3f1-454f-83e9-6d30f2a0b35a"/>
    <xsd:import namespace="8da0764a-f715-47c0-9ed3-4c73d3b7f2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Secteuractivit_x00e9_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c3f38f-c3f1-454f-83e9-6d30f2a0b35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Balises d’images" ma:readOnly="false" ma:fieldId="{5cf76f15-5ced-4ddc-b409-7134ff3c332f}" ma:taxonomyMulti="true" ma:sspId="679bbf9a-b11f-4050-b28d-1e989cf3eb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Secteuractivit_x00e9_" ma:index="22" nillable="true" ma:displayName="Secteur activité" ma:format="Dropdown" ma:internalName="Secteuractivit_x00e9_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ISTRATION PUBLIQUE"/>
                    <xsd:enumeration value="AERONAUTIQUE (INDUSTRIE)"/>
                    <xsd:enumeration value="AGENCE COMMUNICATION"/>
                    <xsd:enumeration value="AGENCE CONSEIL"/>
                    <xsd:enumeration value="AGENCE DIGITAL"/>
                    <xsd:enumeration value="AGENCE EVENEMENTIEL"/>
                    <xsd:enumeration value="AGENCE MARKETING"/>
                    <xsd:enumeration value="AGENCE PRODUCTION AUDIOVISUELLE"/>
                    <xsd:enumeration value="AGENCE RELATION PUBLIQUE"/>
                    <xsd:enumeration value="AGENCE SPECIALISEE SANTE"/>
                    <xsd:enumeration value="AGROALIMENTAIRE"/>
                    <xsd:enumeration value="ASSURANCE"/>
                    <xsd:enumeration value="AUDIT / FINANCE/COMPTABILITE"/>
                    <xsd:enumeration value="AUTOMOBILE"/>
                    <xsd:enumeration value="BANQUE"/>
                    <xsd:enumeration value="BEAUTE/COSMETIQUES/BIEN-ETRE"/>
                    <xsd:enumeration value="BTP/IMMOBILIER"/>
                    <xsd:enumeration value="COMMERCE DE GROS"/>
                    <xsd:enumeration value="COMMUNICATION/MARKETING/EVENEMENTIEL"/>
                    <xsd:enumeration value="CONSEILS ET SERVICES"/>
                    <xsd:enumeration value="DEVELOPPEMENT ECONOMIQUE"/>
                    <xsd:enumeration value="DISTRIBUTION"/>
                    <xsd:enumeration value="EDUCATION/FORMATION/RECHERCHE"/>
                    <xsd:enumeration value="ENERGIE"/>
                    <xsd:enumeration value="INDUSTRIE"/>
                    <xsd:enumeration value="INFORMATIQUE DE GESTION - LOGICIEL -BDD -ETC"/>
                    <xsd:enumeration value="INFORMATIQUE DIGITAL - WEBMARKETING -WEB AGENCY ETC"/>
                    <xsd:enumeration value="JURIDIQUE"/>
                    <xsd:enumeration value="LIEU D'EVENEMENT"/>
                    <xsd:enumeration value="NON LUCRATIF"/>
                    <xsd:enumeration value="PRESSE/MEDIA"/>
                    <xsd:enumeration value="PRODUCTION/AUDIOVISUEL"/>
                    <xsd:enumeration value="RESTAURATION ET HOTELLERIE"/>
                    <xsd:enumeration value="RH"/>
                    <xsd:enumeration value="SANTE/PHARMA"/>
                    <xsd:enumeration value="SSII"/>
                    <xsd:enumeration value="TELECOMS"/>
                    <xsd:enumeration value="TEXTILE"/>
                    <xsd:enumeration value="TOURISME"/>
                    <xsd:enumeration value="TRANSPORT ET LOGISTIQUE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a0764a-f715-47c0-9ed3-4c73d3b7f214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259715d-6d22-42b7-a423-a718b497c842}" ma:internalName="TaxCatchAll" ma:showField="CatchAllData" ma:web="8da0764a-f715-47c0-9ed3-4c73d3b7f2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ecteuractivit_x00e9_ xmlns="19c3f38f-c3f1-454f-83e9-6d30f2a0b35a" xsi:nil="true"/>
    <lcf76f155ced4ddcb4097134ff3c332f xmlns="19c3f38f-c3f1-454f-83e9-6d30f2a0b35a">
      <Terms xmlns="http://schemas.microsoft.com/office/infopath/2007/PartnerControls"/>
    </lcf76f155ced4ddcb4097134ff3c332f>
    <TaxCatchAll xmlns="8da0764a-f715-47c0-9ed3-4c73d3b7f214" xsi:nil="true"/>
  </documentManagement>
</p:properties>
</file>

<file path=customXml/itemProps1.xml><?xml version="1.0" encoding="utf-8"?>
<ds:datastoreItem xmlns:ds="http://schemas.openxmlformats.org/officeDocument/2006/customXml" ds:itemID="{D34CAD3B-26F3-42AE-A30F-333B0E94DAD1}"/>
</file>

<file path=customXml/itemProps2.xml><?xml version="1.0" encoding="utf-8"?>
<ds:datastoreItem xmlns:ds="http://schemas.openxmlformats.org/officeDocument/2006/customXml" ds:itemID="{50BC6A2C-008C-4EDE-A4E2-56102B3A0FBA}"/>
</file>

<file path=customXml/itemProps3.xml><?xml version="1.0" encoding="utf-8"?>
<ds:datastoreItem xmlns:ds="http://schemas.openxmlformats.org/officeDocument/2006/customXml" ds:itemID="{DAACB7DB-9B49-4D8E-B67D-61712D0A85C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</TotalTime>
  <Words>520</Words>
  <Application>Microsoft Office PowerPoint</Application>
  <PresentationFormat>Grand écran</PresentationFormat>
  <Paragraphs>91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Times Roman</vt:lpstr>
      <vt:lpstr>Aptos Display</vt:lpstr>
      <vt:lpstr>Arial</vt:lpstr>
      <vt:lpstr>Aptos</vt:lpstr>
      <vt:lpstr>Office Theme</vt:lpstr>
      <vt:lpstr>Antithrombotiques chez les patients coronariens sous anticoagulants</vt:lpstr>
      <vt:lpstr>Contexte clinique</vt:lpstr>
      <vt:lpstr>AQUATIC – Design</vt:lpstr>
      <vt:lpstr>AQUATIC – Population</vt:lpstr>
      <vt:lpstr>AQUATIC – Résultats</vt:lpstr>
      <vt:lpstr>Méta-analyse Circulation 2025</vt:lpstr>
      <vt:lpstr>Présentation PowerPoint</vt:lpstr>
      <vt:lpstr>Présentation PowerPoint</vt:lpstr>
      <vt:lpstr>Présentation PowerPoint</vt:lpstr>
      <vt:lpstr>Présentation PowerPoint</vt:lpstr>
      <vt:lpstr>Conclusion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Jacques COJA</dc:creator>
  <cp:lastModifiedBy>LiveE Office3</cp:lastModifiedBy>
  <cp:revision>11</cp:revision>
  <dcterms:created xsi:type="dcterms:W3CDTF">2025-10-30T14:27:32Z</dcterms:created>
  <dcterms:modified xsi:type="dcterms:W3CDTF">2025-12-02T15:57:49Z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0x0101001931EFE98FE5FE4681363DFDF6E64F76</vt:lpwstr>
  </property>
</Properties>
</file>