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diagrams/data4.xml" ContentType="application/vnd.openxmlformats-officedocument.drawingml.diagramData+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quickStyle1.xml" ContentType="application/vnd.openxmlformats-officedocument.drawingml.diagramStyle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8" r:id="rId2"/>
    <p:sldId id="259" r:id="rId3"/>
    <p:sldId id="260" r:id="rId4"/>
    <p:sldId id="264" r:id="rId5"/>
    <p:sldId id="271" r:id="rId6"/>
    <p:sldId id="261" r:id="rId7"/>
    <p:sldId id="262" r:id="rId8"/>
    <p:sldId id="270" r:id="rId9"/>
    <p:sldId id="263" r:id="rId10"/>
    <p:sldId id="265" r:id="rId11"/>
    <p:sldId id="266" r:id="rId12"/>
    <p:sldId id="268" r:id="rId13"/>
    <p:sldId id="267" r:id="rId14"/>
    <p:sldId id="272" r:id="rId15"/>
    <p:sldId id="269" r:id="rId16"/>
    <p:sldId id="281" r:id="rId17"/>
    <p:sldId id="273" r:id="rId18"/>
    <p:sldId id="280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3" r:id="rId27"/>
    <p:sldId id="284" r:id="rId28"/>
    <p:sldId id="286" r:id="rId29"/>
    <p:sldId id="285" r:id="rId30"/>
    <p:sldId id="287" r:id="rId31"/>
    <p:sldId id="289" r:id="rId32"/>
    <p:sldId id="292" r:id="rId33"/>
    <p:sldId id="293" r:id="rId34"/>
    <p:sldId id="291" r:id="rId35"/>
    <p:sldId id="290" r:id="rId36"/>
    <p:sldId id="294" r:id="rId37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92"/>
    <a:srgbClr val="343C95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66"/>
    <p:restoredTop sz="94654"/>
  </p:normalViewPr>
  <p:slideViewPr>
    <p:cSldViewPr snapToGrid="0">
      <p:cViewPr varScale="1">
        <p:scale>
          <a:sx n="51" d="100"/>
          <a:sy n="51" d="100"/>
        </p:scale>
        <p:origin x="49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7993FE-E1DD-421C-A51A-E2CB6BF8E68E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F880764B-DBBD-41B2-B886-6FDF3A4B32A6}">
      <dgm:prSet/>
      <dgm:spPr/>
      <dgm:t>
        <a:bodyPr/>
        <a:lstStyle/>
        <a:p>
          <a:r>
            <a:rPr lang="fr-FR" b="0" i="0" baseline="0" dirty="0"/>
            <a:t>Sélection d’un cathéter guide approprié offrant un excellent support.</a:t>
          </a:r>
          <a:endParaRPr lang="en-US" dirty="0"/>
        </a:p>
      </dgm:t>
    </dgm:pt>
    <dgm:pt modelId="{C692BDDF-DA16-4A67-9AC0-559DF7A6CEA6}" type="parTrans" cxnId="{FF567B2D-2FFF-4829-B7FC-0BA8211AF005}">
      <dgm:prSet/>
      <dgm:spPr/>
      <dgm:t>
        <a:bodyPr/>
        <a:lstStyle/>
        <a:p>
          <a:endParaRPr lang="en-US"/>
        </a:p>
      </dgm:t>
    </dgm:pt>
    <dgm:pt modelId="{52717C1C-1B3F-4B5D-A216-6781F3A37E14}" type="sibTrans" cxnId="{FF567B2D-2FFF-4829-B7FC-0BA8211AF005}">
      <dgm:prSet/>
      <dgm:spPr/>
      <dgm:t>
        <a:bodyPr/>
        <a:lstStyle/>
        <a:p>
          <a:endParaRPr lang="en-US"/>
        </a:p>
      </dgm:t>
    </dgm:pt>
    <dgm:pt modelId="{8CEE5A9D-B9EB-456B-9488-0D572C956BF3}">
      <dgm:prSet/>
      <dgm:spPr/>
      <dgm:t>
        <a:bodyPr/>
        <a:lstStyle/>
        <a:p>
          <a:r>
            <a:rPr lang="fr-FR" b="1" i="0" baseline="0" dirty="0"/>
            <a:t>Un (OTW) de 1,5 mm </a:t>
          </a:r>
          <a:r>
            <a:rPr lang="fr-FR" b="0" i="0" baseline="0" dirty="0"/>
            <a:t>avec </a:t>
          </a:r>
          <a:r>
            <a:rPr lang="fr-FR" b="1" i="0" baseline="0" dirty="0"/>
            <a:t>un guide souple (</a:t>
          </a:r>
          <a:r>
            <a:rPr lang="fr-FR" b="1" i="1" baseline="0" dirty="0" err="1"/>
            <a:t>floppy</a:t>
          </a:r>
          <a:r>
            <a:rPr lang="fr-FR" b="1" i="1" baseline="0" dirty="0"/>
            <a:t> </a:t>
          </a:r>
          <a:r>
            <a:rPr lang="fr-FR" b="1" i="1" baseline="0" dirty="0" err="1"/>
            <a:t>wire</a:t>
          </a:r>
          <a:r>
            <a:rPr lang="fr-FR" b="0" i="0" baseline="0" dirty="0"/>
            <a:t>) a été avancé jusqu’au cap proximal, et le CTO a été sondé avec le guide souple afin d’exclure une occlusion subtotale.</a:t>
          </a:r>
          <a:endParaRPr lang="en-US" dirty="0"/>
        </a:p>
      </dgm:t>
    </dgm:pt>
    <dgm:pt modelId="{EBA66E51-CE57-478E-9D53-794897491900}" type="parTrans" cxnId="{2DCD1D3D-654B-4361-92EF-80EE00580CE0}">
      <dgm:prSet/>
      <dgm:spPr/>
      <dgm:t>
        <a:bodyPr/>
        <a:lstStyle/>
        <a:p>
          <a:endParaRPr lang="en-US"/>
        </a:p>
      </dgm:t>
    </dgm:pt>
    <dgm:pt modelId="{824D2400-D1C6-46EB-B39F-6FB68733960E}" type="sibTrans" cxnId="{2DCD1D3D-654B-4361-92EF-80EE00580CE0}">
      <dgm:prSet/>
      <dgm:spPr/>
      <dgm:t>
        <a:bodyPr/>
        <a:lstStyle/>
        <a:p>
          <a:endParaRPr lang="en-US"/>
        </a:p>
      </dgm:t>
    </dgm:pt>
    <dgm:pt modelId="{292D04C5-65D6-42BD-A4B4-74C20CD64020}">
      <dgm:prSet/>
      <dgm:spPr/>
      <dgm:t>
        <a:bodyPr/>
        <a:lstStyle/>
        <a:p>
          <a:r>
            <a:rPr lang="fr-FR" b="0" i="0" baseline="0" dirty="0"/>
            <a:t>Le guide souple a été échangé contre un </a:t>
          </a:r>
          <a:r>
            <a:rPr lang="fr-FR" b="1" i="0" baseline="0" dirty="0"/>
            <a:t>guide dédié au CTO </a:t>
          </a:r>
          <a:r>
            <a:rPr lang="fr-FR" b="0" i="0" baseline="0" dirty="0"/>
            <a:t>(famille </a:t>
          </a:r>
          <a:r>
            <a:rPr lang="fr-FR" b="0" i="0" baseline="0" dirty="0" err="1"/>
            <a:t>Conquest</a:t>
          </a:r>
          <a:r>
            <a:rPr lang="fr-FR" b="0" i="0" baseline="0" dirty="0"/>
            <a:t>/</a:t>
          </a:r>
          <a:r>
            <a:rPr lang="fr-FR" b="0" i="0" baseline="0" dirty="0" err="1"/>
            <a:t>Confianza</a:t>
          </a:r>
          <a:r>
            <a:rPr lang="fr-FR" b="0" i="0" baseline="0" dirty="0"/>
            <a:t> ou Miracle.</a:t>
          </a:r>
          <a:endParaRPr lang="en-US" dirty="0"/>
        </a:p>
      </dgm:t>
    </dgm:pt>
    <dgm:pt modelId="{2E83DC12-154E-4E11-B4DF-D002D909FC11}" type="parTrans" cxnId="{4000618A-F85E-487D-8E8E-47A26F045850}">
      <dgm:prSet/>
      <dgm:spPr/>
      <dgm:t>
        <a:bodyPr/>
        <a:lstStyle/>
        <a:p>
          <a:endParaRPr lang="en-US"/>
        </a:p>
      </dgm:t>
    </dgm:pt>
    <dgm:pt modelId="{D53059F1-EC46-48EF-9260-3D09E6DF7CBB}" type="sibTrans" cxnId="{4000618A-F85E-487D-8E8E-47A26F045850}">
      <dgm:prSet/>
      <dgm:spPr/>
      <dgm:t>
        <a:bodyPr/>
        <a:lstStyle/>
        <a:p>
          <a:endParaRPr lang="en-US"/>
        </a:p>
      </dgm:t>
    </dgm:pt>
    <dgm:pt modelId="{B3E32097-5570-418D-8100-582B0183769E}">
      <dgm:prSet/>
      <dgm:spPr/>
      <dgm:t>
        <a:bodyPr/>
        <a:lstStyle/>
        <a:p>
          <a:r>
            <a:rPr lang="fr-FR" b="1" i="0" baseline="0" dirty="0"/>
            <a:t>Le capuchon fibreux proximal a été pénétré de façon centrale avec le guide dédié CTO sur seulement 1 à 3 </a:t>
          </a:r>
          <a:r>
            <a:rPr lang="fr-FR" b="1" i="0" baseline="0" dirty="0" err="1"/>
            <a:t>mm.</a:t>
          </a:r>
          <a:endParaRPr lang="en-US" b="1" dirty="0"/>
        </a:p>
      </dgm:t>
    </dgm:pt>
    <dgm:pt modelId="{7E8BAA0E-5356-44B6-B208-F34CC5B4FAA7}" type="parTrans" cxnId="{598996D0-73D8-4B6A-85B6-71E88E700F5E}">
      <dgm:prSet/>
      <dgm:spPr/>
      <dgm:t>
        <a:bodyPr/>
        <a:lstStyle/>
        <a:p>
          <a:endParaRPr lang="en-US"/>
        </a:p>
      </dgm:t>
    </dgm:pt>
    <dgm:pt modelId="{B78DDCAE-689F-4700-8A9A-AE31C9DEC684}" type="sibTrans" cxnId="{598996D0-73D8-4B6A-85B6-71E88E700F5E}">
      <dgm:prSet/>
      <dgm:spPr/>
      <dgm:t>
        <a:bodyPr/>
        <a:lstStyle/>
        <a:p>
          <a:endParaRPr lang="en-US"/>
        </a:p>
      </dgm:t>
    </dgm:pt>
    <dgm:pt modelId="{3EAAAE3D-C2C8-478B-9ACC-98F9B42AA526}">
      <dgm:prSet/>
      <dgm:spPr/>
      <dgm:t>
        <a:bodyPr/>
        <a:lstStyle/>
        <a:p>
          <a:r>
            <a:rPr lang="fr-FR" b="0" i="0" baseline="0"/>
            <a:t>Le ballonnet OTW a ensuite été avancé dans la portion proximale de l’occlusion tout en retirant simultanément le guide.</a:t>
          </a:r>
          <a:endParaRPr lang="en-US"/>
        </a:p>
      </dgm:t>
    </dgm:pt>
    <dgm:pt modelId="{688CCF7D-CD17-48D3-80D5-21ECCD436159}" type="parTrans" cxnId="{E3FA4B72-F533-4783-9F88-322FDD54AA3B}">
      <dgm:prSet/>
      <dgm:spPr/>
      <dgm:t>
        <a:bodyPr/>
        <a:lstStyle/>
        <a:p>
          <a:endParaRPr lang="en-US"/>
        </a:p>
      </dgm:t>
    </dgm:pt>
    <dgm:pt modelId="{93AE2816-163A-4075-A803-6FB95ED69DE7}" type="sibTrans" cxnId="{E3FA4B72-F533-4783-9F88-322FDD54AA3B}">
      <dgm:prSet/>
      <dgm:spPr/>
      <dgm:t>
        <a:bodyPr/>
        <a:lstStyle/>
        <a:p>
          <a:endParaRPr lang="en-US"/>
        </a:p>
      </dgm:t>
    </dgm:pt>
    <dgm:pt modelId="{4720BEF5-F793-4495-B0F5-907CABD2007E}">
      <dgm:prSet/>
      <dgm:spPr/>
      <dgm:t>
        <a:bodyPr/>
        <a:lstStyle/>
        <a:p>
          <a:r>
            <a:rPr lang="fr-FR" b="1" i="0" baseline="0" dirty="0"/>
            <a:t>Environ 50 à 100 µg de nitroglycérine</a:t>
          </a:r>
          <a:r>
            <a:rPr lang="fr-FR" b="0" i="0" baseline="0" dirty="0"/>
            <a:t> ont été injectés via le ballonnet OTW afin de dilater les micro-chenaux.</a:t>
          </a:r>
          <a:endParaRPr lang="en-US" dirty="0"/>
        </a:p>
      </dgm:t>
    </dgm:pt>
    <dgm:pt modelId="{50B9B835-D6B5-4B18-86AD-DA3947171CED}" type="parTrans" cxnId="{D5B844EF-8A6C-40B3-82EF-AE09298178BE}">
      <dgm:prSet/>
      <dgm:spPr/>
      <dgm:t>
        <a:bodyPr/>
        <a:lstStyle/>
        <a:p>
          <a:endParaRPr lang="en-US"/>
        </a:p>
      </dgm:t>
    </dgm:pt>
    <dgm:pt modelId="{CA36731A-6D04-482F-B131-776A8CDA9DEF}" type="sibTrans" cxnId="{D5B844EF-8A6C-40B3-82EF-AE09298178BE}">
      <dgm:prSet/>
      <dgm:spPr/>
      <dgm:t>
        <a:bodyPr/>
        <a:lstStyle/>
        <a:p>
          <a:endParaRPr lang="en-US"/>
        </a:p>
      </dgm:t>
    </dgm:pt>
    <dgm:pt modelId="{EFBD4E8D-DA3C-444D-8084-2C5437D2AA48}">
      <dgm:prSet custT="1"/>
      <dgm:spPr/>
      <dgm:t>
        <a:bodyPr/>
        <a:lstStyle/>
        <a:p>
          <a:r>
            <a:rPr lang="fr-FR" sz="1600" b="0" i="0" baseline="0" dirty="0"/>
            <a:t>À ce stade, </a:t>
          </a:r>
          <a:r>
            <a:rPr lang="fr-FR" sz="1600" b="1" i="0" baseline="0" dirty="0"/>
            <a:t>1 ml de produit de contraste non dilué </a:t>
          </a:r>
          <a:r>
            <a:rPr lang="fr-FR" sz="1600" b="0" i="0" baseline="0" dirty="0"/>
            <a:t>(à l’aide d’une seringue de 2,5 ml) a été injecté </a:t>
          </a:r>
          <a:r>
            <a:rPr lang="fr-FR" sz="1800" b="1" i="0" baseline="0" dirty="0"/>
            <a:t>doucement </a:t>
          </a:r>
          <a:r>
            <a:rPr lang="fr-FR" sz="1600" b="0" i="0" baseline="0" dirty="0"/>
            <a:t>via le ballonnet OTW tout en réalisant </a:t>
          </a:r>
          <a:r>
            <a:rPr lang="fr-FR" sz="1600" b="1" i="0" baseline="0" dirty="0"/>
            <a:t>des images ciné du segment occlus.</a:t>
          </a:r>
          <a:endParaRPr lang="en-US" sz="1600" b="1" dirty="0"/>
        </a:p>
      </dgm:t>
    </dgm:pt>
    <dgm:pt modelId="{19A49D4F-1895-4139-97D0-A6CFC6E5EB3D}" type="parTrans" cxnId="{A51635F3-1168-4EC6-87D9-F1437935338E}">
      <dgm:prSet/>
      <dgm:spPr/>
      <dgm:t>
        <a:bodyPr/>
        <a:lstStyle/>
        <a:p>
          <a:endParaRPr lang="en-US"/>
        </a:p>
      </dgm:t>
    </dgm:pt>
    <dgm:pt modelId="{BD06BB9C-3C0A-47EA-9F2C-8D030C716F8C}" type="sibTrans" cxnId="{A51635F3-1168-4EC6-87D9-F1437935338E}">
      <dgm:prSet/>
      <dgm:spPr/>
      <dgm:t>
        <a:bodyPr/>
        <a:lstStyle/>
        <a:p>
          <a:endParaRPr lang="en-US"/>
        </a:p>
      </dgm:t>
    </dgm:pt>
    <dgm:pt modelId="{66FCE0F8-22FD-4B68-AF6E-125A475C90C7}" type="pres">
      <dgm:prSet presAssocID="{6F7993FE-E1DD-421C-A51A-E2CB6BF8E68E}" presName="vert0" presStyleCnt="0">
        <dgm:presLayoutVars>
          <dgm:dir/>
          <dgm:animOne val="branch"/>
          <dgm:animLvl val="lvl"/>
        </dgm:presLayoutVars>
      </dgm:prSet>
      <dgm:spPr/>
    </dgm:pt>
    <dgm:pt modelId="{E15EDB93-B6CA-4BB9-8721-FACFDA0904CB}" type="pres">
      <dgm:prSet presAssocID="{F880764B-DBBD-41B2-B886-6FDF3A4B32A6}" presName="thickLine" presStyleLbl="alignNode1" presStyleIdx="0" presStyleCnt="7"/>
      <dgm:spPr/>
    </dgm:pt>
    <dgm:pt modelId="{8DD904FF-F1C9-4256-9FF5-C52A64572138}" type="pres">
      <dgm:prSet presAssocID="{F880764B-DBBD-41B2-B886-6FDF3A4B32A6}" presName="horz1" presStyleCnt="0"/>
      <dgm:spPr/>
    </dgm:pt>
    <dgm:pt modelId="{6018EABF-30D2-427E-8BAC-83F569045384}" type="pres">
      <dgm:prSet presAssocID="{F880764B-DBBD-41B2-B886-6FDF3A4B32A6}" presName="tx1" presStyleLbl="revTx" presStyleIdx="0" presStyleCnt="7"/>
      <dgm:spPr/>
    </dgm:pt>
    <dgm:pt modelId="{141427AC-6A94-47C2-A0B4-E3ADABEFCADD}" type="pres">
      <dgm:prSet presAssocID="{F880764B-DBBD-41B2-B886-6FDF3A4B32A6}" presName="vert1" presStyleCnt="0"/>
      <dgm:spPr/>
    </dgm:pt>
    <dgm:pt modelId="{B40BD35E-AE33-466C-B11F-E884109D3EC4}" type="pres">
      <dgm:prSet presAssocID="{8CEE5A9D-B9EB-456B-9488-0D572C956BF3}" presName="thickLine" presStyleLbl="alignNode1" presStyleIdx="1" presStyleCnt="7"/>
      <dgm:spPr/>
    </dgm:pt>
    <dgm:pt modelId="{8B56B790-FD8F-47E5-BFB7-A94D9D5F4A4B}" type="pres">
      <dgm:prSet presAssocID="{8CEE5A9D-B9EB-456B-9488-0D572C956BF3}" presName="horz1" presStyleCnt="0"/>
      <dgm:spPr/>
    </dgm:pt>
    <dgm:pt modelId="{3DBCB9CD-9757-454F-8A64-66892F244047}" type="pres">
      <dgm:prSet presAssocID="{8CEE5A9D-B9EB-456B-9488-0D572C956BF3}" presName="tx1" presStyleLbl="revTx" presStyleIdx="1" presStyleCnt="7"/>
      <dgm:spPr/>
    </dgm:pt>
    <dgm:pt modelId="{81E9F4F7-AF78-4387-80E7-B9583FB53E0D}" type="pres">
      <dgm:prSet presAssocID="{8CEE5A9D-B9EB-456B-9488-0D572C956BF3}" presName="vert1" presStyleCnt="0"/>
      <dgm:spPr/>
    </dgm:pt>
    <dgm:pt modelId="{48671141-FE72-480A-BE51-9CFBAC2D372F}" type="pres">
      <dgm:prSet presAssocID="{292D04C5-65D6-42BD-A4B4-74C20CD64020}" presName="thickLine" presStyleLbl="alignNode1" presStyleIdx="2" presStyleCnt="7"/>
      <dgm:spPr/>
    </dgm:pt>
    <dgm:pt modelId="{A4104D12-1AEA-4A83-A510-BAD6EE1BEAFE}" type="pres">
      <dgm:prSet presAssocID="{292D04C5-65D6-42BD-A4B4-74C20CD64020}" presName="horz1" presStyleCnt="0"/>
      <dgm:spPr/>
    </dgm:pt>
    <dgm:pt modelId="{EA3FFA69-7C00-4E13-98C0-EDA3CBA6C42E}" type="pres">
      <dgm:prSet presAssocID="{292D04C5-65D6-42BD-A4B4-74C20CD64020}" presName="tx1" presStyleLbl="revTx" presStyleIdx="2" presStyleCnt="7"/>
      <dgm:spPr/>
    </dgm:pt>
    <dgm:pt modelId="{D2B6C31B-560A-4366-8FD3-DB1E6C38B719}" type="pres">
      <dgm:prSet presAssocID="{292D04C5-65D6-42BD-A4B4-74C20CD64020}" presName="vert1" presStyleCnt="0"/>
      <dgm:spPr/>
    </dgm:pt>
    <dgm:pt modelId="{E2F274FC-F04A-40DF-B3F5-52B92D9A90C6}" type="pres">
      <dgm:prSet presAssocID="{B3E32097-5570-418D-8100-582B0183769E}" presName="thickLine" presStyleLbl="alignNode1" presStyleIdx="3" presStyleCnt="7"/>
      <dgm:spPr/>
    </dgm:pt>
    <dgm:pt modelId="{61838380-406C-4393-A23F-A600295284F8}" type="pres">
      <dgm:prSet presAssocID="{B3E32097-5570-418D-8100-582B0183769E}" presName="horz1" presStyleCnt="0"/>
      <dgm:spPr/>
    </dgm:pt>
    <dgm:pt modelId="{D977AA9B-5DFE-4B54-926D-659A2A75741F}" type="pres">
      <dgm:prSet presAssocID="{B3E32097-5570-418D-8100-582B0183769E}" presName="tx1" presStyleLbl="revTx" presStyleIdx="3" presStyleCnt="7"/>
      <dgm:spPr/>
    </dgm:pt>
    <dgm:pt modelId="{74F06DA3-6197-4078-98E3-48A7386127A5}" type="pres">
      <dgm:prSet presAssocID="{B3E32097-5570-418D-8100-582B0183769E}" presName="vert1" presStyleCnt="0"/>
      <dgm:spPr/>
    </dgm:pt>
    <dgm:pt modelId="{6ACB8400-D768-413D-BC6D-AF17C95E3C58}" type="pres">
      <dgm:prSet presAssocID="{3EAAAE3D-C2C8-478B-9ACC-98F9B42AA526}" presName="thickLine" presStyleLbl="alignNode1" presStyleIdx="4" presStyleCnt="7"/>
      <dgm:spPr/>
    </dgm:pt>
    <dgm:pt modelId="{D78BD728-385F-449F-92E7-0A8E696478AF}" type="pres">
      <dgm:prSet presAssocID="{3EAAAE3D-C2C8-478B-9ACC-98F9B42AA526}" presName="horz1" presStyleCnt="0"/>
      <dgm:spPr/>
    </dgm:pt>
    <dgm:pt modelId="{FEE61DBA-9E0B-4F27-82E6-DC72DB43B9BE}" type="pres">
      <dgm:prSet presAssocID="{3EAAAE3D-C2C8-478B-9ACC-98F9B42AA526}" presName="tx1" presStyleLbl="revTx" presStyleIdx="4" presStyleCnt="7"/>
      <dgm:spPr/>
    </dgm:pt>
    <dgm:pt modelId="{EF1A3F6C-522F-4F45-BAD0-A319C83E280E}" type="pres">
      <dgm:prSet presAssocID="{3EAAAE3D-C2C8-478B-9ACC-98F9B42AA526}" presName="vert1" presStyleCnt="0"/>
      <dgm:spPr/>
    </dgm:pt>
    <dgm:pt modelId="{F3D67FEF-3C87-40C3-BA90-1E0D14B625CC}" type="pres">
      <dgm:prSet presAssocID="{4720BEF5-F793-4495-B0F5-907CABD2007E}" presName="thickLine" presStyleLbl="alignNode1" presStyleIdx="5" presStyleCnt="7"/>
      <dgm:spPr/>
    </dgm:pt>
    <dgm:pt modelId="{98A75450-F907-4AF2-A24B-7DF7619ADBF0}" type="pres">
      <dgm:prSet presAssocID="{4720BEF5-F793-4495-B0F5-907CABD2007E}" presName="horz1" presStyleCnt="0"/>
      <dgm:spPr/>
    </dgm:pt>
    <dgm:pt modelId="{2E030B11-B07A-4B2E-B604-B81896895697}" type="pres">
      <dgm:prSet presAssocID="{4720BEF5-F793-4495-B0F5-907CABD2007E}" presName="tx1" presStyleLbl="revTx" presStyleIdx="5" presStyleCnt="7"/>
      <dgm:spPr/>
    </dgm:pt>
    <dgm:pt modelId="{730F9197-6DB6-4F8E-9034-CC1BFB5B2742}" type="pres">
      <dgm:prSet presAssocID="{4720BEF5-F793-4495-B0F5-907CABD2007E}" presName="vert1" presStyleCnt="0"/>
      <dgm:spPr/>
    </dgm:pt>
    <dgm:pt modelId="{2D1DF58B-4882-4646-8A75-1B473E1B6370}" type="pres">
      <dgm:prSet presAssocID="{EFBD4E8D-DA3C-444D-8084-2C5437D2AA48}" presName="thickLine" presStyleLbl="alignNode1" presStyleIdx="6" presStyleCnt="7"/>
      <dgm:spPr/>
    </dgm:pt>
    <dgm:pt modelId="{7E469771-0516-496A-B308-2D08CA81B61D}" type="pres">
      <dgm:prSet presAssocID="{EFBD4E8D-DA3C-444D-8084-2C5437D2AA48}" presName="horz1" presStyleCnt="0"/>
      <dgm:spPr/>
    </dgm:pt>
    <dgm:pt modelId="{E3B3F608-E688-4533-A3CE-CC33FA4D3794}" type="pres">
      <dgm:prSet presAssocID="{EFBD4E8D-DA3C-444D-8084-2C5437D2AA48}" presName="tx1" presStyleLbl="revTx" presStyleIdx="6" presStyleCnt="7"/>
      <dgm:spPr/>
    </dgm:pt>
    <dgm:pt modelId="{54FAE162-4385-4AB6-A52A-929D232C9603}" type="pres">
      <dgm:prSet presAssocID="{EFBD4E8D-DA3C-444D-8084-2C5437D2AA48}" presName="vert1" presStyleCnt="0"/>
      <dgm:spPr/>
    </dgm:pt>
  </dgm:ptLst>
  <dgm:cxnLst>
    <dgm:cxn modelId="{BD57ED06-025E-4664-8082-62EF298E3433}" type="presOf" srcId="{F880764B-DBBD-41B2-B886-6FDF3A4B32A6}" destId="{6018EABF-30D2-427E-8BAC-83F569045384}" srcOrd="0" destOrd="0" presId="urn:microsoft.com/office/officeart/2008/layout/LinedList"/>
    <dgm:cxn modelId="{8F2E990E-B89F-4D03-B024-7E587954FE11}" type="presOf" srcId="{292D04C5-65D6-42BD-A4B4-74C20CD64020}" destId="{EA3FFA69-7C00-4E13-98C0-EDA3CBA6C42E}" srcOrd="0" destOrd="0" presId="urn:microsoft.com/office/officeart/2008/layout/LinedList"/>
    <dgm:cxn modelId="{FF567B2D-2FFF-4829-B7FC-0BA8211AF005}" srcId="{6F7993FE-E1DD-421C-A51A-E2CB6BF8E68E}" destId="{F880764B-DBBD-41B2-B886-6FDF3A4B32A6}" srcOrd="0" destOrd="0" parTransId="{C692BDDF-DA16-4A67-9AC0-559DF7A6CEA6}" sibTransId="{52717C1C-1B3F-4B5D-A216-6781F3A37E14}"/>
    <dgm:cxn modelId="{2DCD1D3D-654B-4361-92EF-80EE00580CE0}" srcId="{6F7993FE-E1DD-421C-A51A-E2CB6BF8E68E}" destId="{8CEE5A9D-B9EB-456B-9488-0D572C956BF3}" srcOrd="1" destOrd="0" parTransId="{EBA66E51-CE57-478E-9D53-794897491900}" sibTransId="{824D2400-D1C6-46EB-B39F-6FB68733960E}"/>
    <dgm:cxn modelId="{2AE3A64D-CDC6-4802-A318-0178CF87702E}" type="presOf" srcId="{EFBD4E8D-DA3C-444D-8084-2C5437D2AA48}" destId="{E3B3F608-E688-4533-A3CE-CC33FA4D3794}" srcOrd="0" destOrd="0" presId="urn:microsoft.com/office/officeart/2008/layout/LinedList"/>
    <dgm:cxn modelId="{E3FA4B72-F533-4783-9F88-322FDD54AA3B}" srcId="{6F7993FE-E1DD-421C-A51A-E2CB6BF8E68E}" destId="{3EAAAE3D-C2C8-478B-9ACC-98F9B42AA526}" srcOrd="4" destOrd="0" parTransId="{688CCF7D-CD17-48D3-80D5-21ECCD436159}" sibTransId="{93AE2816-163A-4075-A803-6FB95ED69DE7}"/>
    <dgm:cxn modelId="{4000618A-F85E-487D-8E8E-47A26F045850}" srcId="{6F7993FE-E1DD-421C-A51A-E2CB6BF8E68E}" destId="{292D04C5-65D6-42BD-A4B4-74C20CD64020}" srcOrd="2" destOrd="0" parTransId="{2E83DC12-154E-4E11-B4DF-D002D909FC11}" sibTransId="{D53059F1-EC46-48EF-9260-3D09E6DF7CBB}"/>
    <dgm:cxn modelId="{4895C8A1-826B-4D64-958A-215D4505D5CE}" type="presOf" srcId="{8CEE5A9D-B9EB-456B-9488-0D572C956BF3}" destId="{3DBCB9CD-9757-454F-8A64-66892F244047}" srcOrd="0" destOrd="0" presId="urn:microsoft.com/office/officeart/2008/layout/LinedList"/>
    <dgm:cxn modelId="{32AB7DAE-9602-4611-9AE2-6D729EB36C34}" type="presOf" srcId="{B3E32097-5570-418D-8100-582B0183769E}" destId="{D977AA9B-5DFE-4B54-926D-659A2A75741F}" srcOrd="0" destOrd="0" presId="urn:microsoft.com/office/officeart/2008/layout/LinedList"/>
    <dgm:cxn modelId="{3E41D1B0-A6B6-4E1E-8026-72BC79AEC1C7}" type="presOf" srcId="{4720BEF5-F793-4495-B0F5-907CABD2007E}" destId="{2E030B11-B07A-4B2E-B604-B81896895697}" srcOrd="0" destOrd="0" presId="urn:microsoft.com/office/officeart/2008/layout/LinedList"/>
    <dgm:cxn modelId="{598996D0-73D8-4B6A-85B6-71E88E700F5E}" srcId="{6F7993FE-E1DD-421C-A51A-E2CB6BF8E68E}" destId="{B3E32097-5570-418D-8100-582B0183769E}" srcOrd="3" destOrd="0" parTransId="{7E8BAA0E-5356-44B6-B208-F34CC5B4FAA7}" sibTransId="{B78DDCAE-689F-4700-8A9A-AE31C9DEC684}"/>
    <dgm:cxn modelId="{D5B645D4-CF29-49B0-B19E-7A733DA1C297}" type="presOf" srcId="{6F7993FE-E1DD-421C-A51A-E2CB6BF8E68E}" destId="{66FCE0F8-22FD-4B68-AF6E-125A475C90C7}" srcOrd="0" destOrd="0" presId="urn:microsoft.com/office/officeart/2008/layout/LinedList"/>
    <dgm:cxn modelId="{D5B844EF-8A6C-40B3-82EF-AE09298178BE}" srcId="{6F7993FE-E1DD-421C-A51A-E2CB6BF8E68E}" destId="{4720BEF5-F793-4495-B0F5-907CABD2007E}" srcOrd="5" destOrd="0" parTransId="{50B9B835-D6B5-4B18-86AD-DA3947171CED}" sibTransId="{CA36731A-6D04-482F-B131-776A8CDA9DEF}"/>
    <dgm:cxn modelId="{A51635F3-1168-4EC6-87D9-F1437935338E}" srcId="{6F7993FE-E1DD-421C-A51A-E2CB6BF8E68E}" destId="{EFBD4E8D-DA3C-444D-8084-2C5437D2AA48}" srcOrd="6" destOrd="0" parTransId="{19A49D4F-1895-4139-97D0-A6CFC6E5EB3D}" sibTransId="{BD06BB9C-3C0A-47EA-9F2C-8D030C716F8C}"/>
    <dgm:cxn modelId="{450FEDFD-4962-4433-8AB7-625FD0E83393}" type="presOf" srcId="{3EAAAE3D-C2C8-478B-9ACC-98F9B42AA526}" destId="{FEE61DBA-9E0B-4F27-82E6-DC72DB43B9BE}" srcOrd="0" destOrd="0" presId="urn:microsoft.com/office/officeart/2008/layout/LinedList"/>
    <dgm:cxn modelId="{9DF50944-D0D4-459D-BD25-BB56DCA709CB}" type="presParOf" srcId="{66FCE0F8-22FD-4B68-AF6E-125A475C90C7}" destId="{E15EDB93-B6CA-4BB9-8721-FACFDA0904CB}" srcOrd="0" destOrd="0" presId="urn:microsoft.com/office/officeart/2008/layout/LinedList"/>
    <dgm:cxn modelId="{74B33D5F-4926-43FF-BF32-5A94732A412F}" type="presParOf" srcId="{66FCE0F8-22FD-4B68-AF6E-125A475C90C7}" destId="{8DD904FF-F1C9-4256-9FF5-C52A64572138}" srcOrd="1" destOrd="0" presId="urn:microsoft.com/office/officeart/2008/layout/LinedList"/>
    <dgm:cxn modelId="{D6CBEBD7-274F-4E21-8B26-4944FA304F9F}" type="presParOf" srcId="{8DD904FF-F1C9-4256-9FF5-C52A64572138}" destId="{6018EABF-30D2-427E-8BAC-83F569045384}" srcOrd="0" destOrd="0" presId="urn:microsoft.com/office/officeart/2008/layout/LinedList"/>
    <dgm:cxn modelId="{63AEA50D-0ABE-451A-A763-81B75A7DED07}" type="presParOf" srcId="{8DD904FF-F1C9-4256-9FF5-C52A64572138}" destId="{141427AC-6A94-47C2-A0B4-E3ADABEFCADD}" srcOrd="1" destOrd="0" presId="urn:microsoft.com/office/officeart/2008/layout/LinedList"/>
    <dgm:cxn modelId="{2A51F1AD-F981-4276-ADF2-F7A1273D91E7}" type="presParOf" srcId="{66FCE0F8-22FD-4B68-AF6E-125A475C90C7}" destId="{B40BD35E-AE33-466C-B11F-E884109D3EC4}" srcOrd="2" destOrd="0" presId="urn:microsoft.com/office/officeart/2008/layout/LinedList"/>
    <dgm:cxn modelId="{9DD46DA8-43B0-4721-B36F-16EF7151B1B1}" type="presParOf" srcId="{66FCE0F8-22FD-4B68-AF6E-125A475C90C7}" destId="{8B56B790-FD8F-47E5-BFB7-A94D9D5F4A4B}" srcOrd="3" destOrd="0" presId="urn:microsoft.com/office/officeart/2008/layout/LinedList"/>
    <dgm:cxn modelId="{A18E4E82-13E2-4AF6-94EA-E9ADDBACD1AD}" type="presParOf" srcId="{8B56B790-FD8F-47E5-BFB7-A94D9D5F4A4B}" destId="{3DBCB9CD-9757-454F-8A64-66892F244047}" srcOrd="0" destOrd="0" presId="urn:microsoft.com/office/officeart/2008/layout/LinedList"/>
    <dgm:cxn modelId="{7BC7BF73-7CE3-41A7-8DDF-02D58B5D24B2}" type="presParOf" srcId="{8B56B790-FD8F-47E5-BFB7-A94D9D5F4A4B}" destId="{81E9F4F7-AF78-4387-80E7-B9583FB53E0D}" srcOrd="1" destOrd="0" presId="urn:microsoft.com/office/officeart/2008/layout/LinedList"/>
    <dgm:cxn modelId="{970D191F-2BFB-4B7C-A6B5-666D813204B0}" type="presParOf" srcId="{66FCE0F8-22FD-4B68-AF6E-125A475C90C7}" destId="{48671141-FE72-480A-BE51-9CFBAC2D372F}" srcOrd="4" destOrd="0" presId="urn:microsoft.com/office/officeart/2008/layout/LinedList"/>
    <dgm:cxn modelId="{A4EB92AA-B11E-44FF-8324-2A75EE070F53}" type="presParOf" srcId="{66FCE0F8-22FD-4B68-AF6E-125A475C90C7}" destId="{A4104D12-1AEA-4A83-A510-BAD6EE1BEAFE}" srcOrd="5" destOrd="0" presId="urn:microsoft.com/office/officeart/2008/layout/LinedList"/>
    <dgm:cxn modelId="{FFF6472E-E0B8-4009-816C-0E10FCB89126}" type="presParOf" srcId="{A4104D12-1AEA-4A83-A510-BAD6EE1BEAFE}" destId="{EA3FFA69-7C00-4E13-98C0-EDA3CBA6C42E}" srcOrd="0" destOrd="0" presId="urn:microsoft.com/office/officeart/2008/layout/LinedList"/>
    <dgm:cxn modelId="{F592877D-C9EF-42EA-891E-1E0A1FF9639F}" type="presParOf" srcId="{A4104D12-1AEA-4A83-A510-BAD6EE1BEAFE}" destId="{D2B6C31B-560A-4366-8FD3-DB1E6C38B719}" srcOrd="1" destOrd="0" presId="urn:microsoft.com/office/officeart/2008/layout/LinedList"/>
    <dgm:cxn modelId="{FAB505E6-0E22-4B14-A704-5A58D27EFEE2}" type="presParOf" srcId="{66FCE0F8-22FD-4B68-AF6E-125A475C90C7}" destId="{E2F274FC-F04A-40DF-B3F5-52B92D9A90C6}" srcOrd="6" destOrd="0" presId="urn:microsoft.com/office/officeart/2008/layout/LinedList"/>
    <dgm:cxn modelId="{104C6745-19B2-4B64-9106-AD47034226F2}" type="presParOf" srcId="{66FCE0F8-22FD-4B68-AF6E-125A475C90C7}" destId="{61838380-406C-4393-A23F-A600295284F8}" srcOrd="7" destOrd="0" presId="urn:microsoft.com/office/officeart/2008/layout/LinedList"/>
    <dgm:cxn modelId="{1D23E835-8AD3-4A6C-80BE-7DB30FEE484E}" type="presParOf" srcId="{61838380-406C-4393-A23F-A600295284F8}" destId="{D977AA9B-5DFE-4B54-926D-659A2A75741F}" srcOrd="0" destOrd="0" presId="urn:microsoft.com/office/officeart/2008/layout/LinedList"/>
    <dgm:cxn modelId="{72D8822D-7E28-4C5C-B7AD-993AF4A86185}" type="presParOf" srcId="{61838380-406C-4393-A23F-A600295284F8}" destId="{74F06DA3-6197-4078-98E3-48A7386127A5}" srcOrd="1" destOrd="0" presId="urn:microsoft.com/office/officeart/2008/layout/LinedList"/>
    <dgm:cxn modelId="{6B7C86C8-146C-463C-BF1C-0E36DB784E55}" type="presParOf" srcId="{66FCE0F8-22FD-4B68-AF6E-125A475C90C7}" destId="{6ACB8400-D768-413D-BC6D-AF17C95E3C58}" srcOrd="8" destOrd="0" presId="urn:microsoft.com/office/officeart/2008/layout/LinedList"/>
    <dgm:cxn modelId="{70526F6C-4424-4BBE-8AF2-5E3A9CE48E11}" type="presParOf" srcId="{66FCE0F8-22FD-4B68-AF6E-125A475C90C7}" destId="{D78BD728-385F-449F-92E7-0A8E696478AF}" srcOrd="9" destOrd="0" presId="urn:microsoft.com/office/officeart/2008/layout/LinedList"/>
    <dgm:cxn modelId="{3325D5FE-C159-48D6-87CD-0D3D933F75A1}" type="presParOf" srcId="{D78BD728-385F-449F-92E7-0A8E696478AF}" destId="{FEE61DBA-9E0B-4F27-82E6-DC72DB43B9BE}" srcOrd="0" destOrd="0" presId="urn:microsoft.com/office/officeart/2008/layout/LinedList"/>
    <dgm:cxn modelId="{DDC8E671-62A7-4839-A5F4-8F579DC4D3A8}" type="presParOf" srcId="{D78BD728-385F-449F-92E7-0A8E696478AF}" destId="{EF1A3F6C-522F-4F45-BAD0-A319C83E280E}" srcOrd="1" destOrd="0" presId="urn:microsoft.com/office/officeart/2008/layout/LinedList"/>
    <dgm:cxn modelId="{8CEDC81B-C013-47AE-9566-B8BBBE44E137}" type="presParOf" srcId="{66FCE0F8-22FD-4B68-AF6E-125A475C90C7}" destId="{F3D67FEF-3C87-40C3-BA90-1E0D14B625CC}" srcOrd="10" destOrd="0" presId="urn:microsoft.com/office/officeart/2008/layout/LinedList"/>
    <dgm:cxn modelId="{C1CC5522-BBD3-42CA-B0FB-432585500F52}" type="presParOf" srcId="{66FCE0F8-22FD-4B68-AF6E-125A475C90C7}" destId="{98A75450-F907-4AF2-A24B-7DF7619ADBF0}" srcOrd="11" destOrd="0" presId="urn:microsoft.com/office/officeart/2008/layout/LinedList"/>
    <dgm:cxn modelId="{86F40C96-3C51-4381-80DA-404428F0AD2C}" type="presParOf" srcId="{98A75450-F907-4AF2-A24B-7DF7619ADBF0}" destId="{2E030B11-B07A-4B2E-B604-B81896895697}" srcOrd="0" destOrd="0" presId="urn:microsoft.com/office/officeart/2008/layout/LinedList"/>
    <dgm:cxn modelId="{16F7F982-DA18-4709-882E-17A63CCF2180}" type="presParOf" srcId="{98A75450-F907-4AF2-A24B-7DF7619ADBF0}" destId="{730F9197-6DB6-4F8E-9034-CC1BFB5B2742}" srcOrd="1" destOrd="0" presId="urn:microsoft.com/office/officeart/2008/layout/LinedList"/>
    <dgm:cxn modelId="{E224940D-076C-4F7B-A2CE-D9059D47040A}" type="presParOf" srcId="{66FCE0F8-22FD-4B68-AF6E-125A475C90C7}" destId="{2D1DF58B-4882-4646-8A75-1B473E1B6370}" srcOrd="12" destOrd="0" presId="urn:microsoft.com/office/officeart/2008/layout/LinedList"/>
    <dgm:cxn modelId="{A3AC4ED2-917E-44AA-A438-AC7436F46639}" type="presParOf" srcId="{66FCE0F8-22FD-4B68-AF6E-125A475C90C7}" destId="{7E469771-0516-496A-B308-2D08CA81B61D}" srcOrd="13" destOrd="0" presId="urn:microsoft.com/office/officeart/2008/layout/LinedList"/>
    <dgm:cxn modelId="{281461A8-06C9-4C4A-8A99-49179CA72566}" type="presParOf" srcId="{7E469771-0516-496A-B308-2D08CA81B61D}" destId="{E3B3F608-E688-4533-A3CE-CC33FA4D3794}" srcOrd="0" destOrd="0" presId="urn:microsoft.com/office/officeart/2008/layout/LinedList"/>
    <dgm:cxn modelId="{226A7739-598F-4AD5-9AC9-9D8430BBB320}" type="presParOf" srcId="{7E469771-0516-496A-B308-2D08CA81B61D}" destId="{54FAE162-4385-4AB6-A52A-929D232C960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01E973-8ED1-4D03-9E2E-EA4BCACBAEC7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1B077E46-4CE6-46EE-B12B-4D43DE4C7F48}">
      <dgm:prSet custT="1"/>
      <dgm:spPr/>
      <dgm:t>
        <a:bodyPr/>
        <a:lstStyle/>
        <a:p>
          <a:r>
            <a:rPr lang="fr-FR" sz="1800" b="1" dirty="0"/>
            <a:t>1. Double injection </a:t>
          </a:r>
          <a:endParaRPr lang="en-US" sz="1800" b="1" dirty="0"/>
        </a:p>
      </dgm:t>
    </dgm:pt>
    <dgm:pt modelId="{935FCBE0-8405-4ED4-AEF0-6187B3AF5C93}" type="parTrans" cxnId="{AB63F8A5-81CE-4304-AFC6-A4EF83E344E5}">
      <dgm:prSet/>
      <dgm:spPr/>
      <dgm:t>
        <a:bodyPr/>
        <a:lstStyle/>
        <a:p>
          <a:endParaRPr lang="en-US"/>
        </a:p>
      </dgm:t>
    </dgm:pt>
    <dgm:pt modelId="{FD8251E7-6F7B-453E-9790-B8275EAD113D}" type="sibTrans" cxnId="{AB63F8A5-81CE-4304-AFC6-A4EF83E344E5}">
      <dgm:prSet/>
      <dgm:spPr/>
      <dgm:t>
        <a:bodyPr/>
        <a:lstStyle/>
        <a:p>
          <a:endParaRPr lang="en-US"/>
        </a:p>
      </dgm:t>
    </dgm:pt>
    <dgm:pt modelId="{DD13A342-5D50-4F9C-A789-D5BFE922225E}">
      <dgm:prSet custT="1"/>
      <dgm:spPr/>
      <dgm:t>
        <a:bodyPr/>
        <a:lstStyle/>
        <a:p>
          <a:r>
            <a:rPr lang="fr-FR" sz="1800" b="1"/>
            <a:t>2. Identification du CAP proximal</a:t>
          </a:r>
          <a:endParaRPr lang="en-US" sz="1800" b="1"/>
        </a:p>
      </dgm:t>
    </dgm:pt>
    <dgm:pt modelId="{59311950-DC12-48B2-A70A-87DFF1459B32}" type="parTrans" cxnId="{C8A02130-3878-40F9-9800-8ED23A21E372}">
      <dgm:prSet/>
      <dgm:spPr/>
      <dgm:t>
        <a:bodyPr/>
        <a:lstStyle/>
        <a:p>
          <a:endParaRPr lang="en-US"/>
        </a:p>
      </dgm:t>
    </dgm:pt>
    <dgm:pt modelId="{38FE1985-629E-4BAE-8BD6-F4D2495546FC}" type="sibTrans" cxnId="{C8A02130-3878-40F9-9800-8ED23A21E372}">
      <dgm:prSet/>
      <dgm:spPr/>
      <dgm:t>
        <a:bodyPr/>
        <a:lstStyle/>
        <a:p>
          <a:endParaRPr lang="en-US"/>
        </a:p>
      </dgm:t>
    </dgm:pt>
    <dgm:pt modelId="{E69422D3-0C6D-44AF-9776-2F5A8DFF3B1C}">
      <dgm:prSet custT="1"/>
      <dgm:spPr/>
      <dgm:t>
        <a:bodyPr/>
        <a:lstStyle/>
        <a:p>
          <a:r>
            <a:rPr lang="fr-FR" sz="1800" b="1" dirty="0"/>
            <a:t>3. Microcathéter (MC) acheminé jusqu’au cap </a:t>
          </a:r>
          <a:endParaRPr lang="en-US" sz="1800" b="1" dirty="0"/>
        </a:p>
      </dgm:t>
    </dgm:pt>
    <dgm:pt modelId="{E2932AEA-72AE-4035-B740-07CAA035C9C7}" type="parTrans" cxnId="{E84C5E64-FD90-4EA9-969F-70C2011F5690}">
      <dgm:prSet/>
      <dgm:spPr/>
      <dgm:t>
        <a:bodyPr/>
        <a:lstStyle/>
        <a:p>
          <a:endParaRPr lang="en-US"/>
        </a:p>
      </dgm:t>
    </dgm:pt>
    <dgm:pt modelId="{70ADD9FF-9950-4BCD-9937-67989E2AF42C}" type="sibTrans" cxnId="{E84C5E64-FD90-4EA9-969F-70C2011F5690}">
      <dgm:prSet/>
      <dgm:spPr/>
      <dgm:t>
        <a:bodyPr/>
        <a:lstStyle/>
        <a:p>
          <a:endParaRPr lang="en-US"/>
        </a:p>
      </dgm:t>
    </dgm:pt>
    <dgm:pt modelId="{736650D7-55FF-4229-9595-108FD69A6FA7}">
      <dgm:prSet custT="1"/>
      <dgm:spPr/>
      <dgm:t>
        <a:bodyPr/>
        <a:lstStyle/>
        <a:p>
          <a:r>
            <a:rPr lang="fr-FR" sz="1800" b="1"/>
            <a:t>4. Ponction avec un guide (Gaia ou CP ou Hornet)</a:t>
          </a:r>
          <a:endParaRPr lang="en-US" sz="1800" b="1"/>
        </a:p>
      </dgm:t>
    </dgm:pt>
    <dgm:pt modelId="{DCD35573-96AA-4F95-9A68-07DB95BE8C55}" type="parTrans" cxnId="{5A6AC473-E7F7-409D-A540-CE660C671245}">
      <dgm:prSet/>
      <dgm:spPr/>
      <dgm:t>
        <a:bodyPr/>
        <a:lstStyle/>
        <a:p>
          <a:endParaRPr lang="en-US"/>
        </a:p>
      </dgm:t>
    </dgm:pt>
    <dgm:pt modelId="{3B833584-93AB-4E50-B729-DAADB5F3414D}" type="sibTrans" cxnId="{5A6AC473-E7F7-409D-A540-CE660C671245}">
      <dgm:prSet/>
      <dgm:spPr/>
      <dgm:t>
        <a:bodyPr/>
        <a:lstStyle/>
        <a:p>
          <a:endParaRPr lang="en-US"/>
        </a:p>
      </dgm:t>
    </dgm:pt>
    <dgm:pt modelId="{9438767F-35EB-4EA1-9A67-4B5CCEF4EC20}">
      <dgm:prSet custT="1"/>
      <dgm:spPr/>
      <dgm:t>
        <a:bodyPr/>
        <a:lstStyle/>
        <a:p>
          <a:r>
            <a:rPr lang="fr-FR" sz="1800" b="1"/>
            <a:t>5. MC avancé 2 à 4 mm dans la plaque à travers le cap. (6.Position Ciné et 7. enlever l’air) </a:t>
          </a:r>
          <a:endParaRPr lang="en-US" sz="1800" b="1"/>
        </a:p>
      </dgm:t>
    </dgm:pt>
    <dgm:pt modelId="{AD7A9916-383B-41A4-8E8F-256929B9B57E}" type="parTrans" cxnId="{9CA66A53-B282-4334-AC91-09DBA7E9CE50}">
      <dgm:prSet/>
      <dgm:spPr/>
      <dgm:t>
        <a:bodyPr/>
        <a:lstStyle/>
        <a:p>
          <a:endParaRPr lang="en-US"/>
        </a:p>
      </dgm:t>
    </dgm:pt>
    <dgm:pt modelId="{8B3E8590-F100-4591-8F7D-DE33F83A7791}" type="sibTrans" cxnId="{9CA66A53-B282-4334-AC91-09DBA7E9CE50}">
      <dgm:prSet/>
      <dgm:spPr/>
      <dgm:t>
        <a:bodyPr/>
        <a:lstStyle/>
        <a:p>
          <a:endParaRPr lang="en-US"/>
        </a:p>
      </dgm:t>
    </dgm:pt>
    <dgm:pt modelId="{46F91048-0D39-4339-B614-D18866F5EA67}">
      <dgm:prSet custT="1"/>
      <dgm:spPr/>
      <dgm:t>
        <a:bodyPr/>
        <a:lstStyle/>
        <a:p>
          <a:r>
            <a:rPr lang="fr-FR" sz="1800" b="1"/>
            <a:t>8.Injection 0.5 cc de contraste (9. on peut faire une inj controlatérale)</a:t>
          </a:r>
          <a:endParaRPr lang="en-US" sz="1800" b="1"/>
        </a:p>
      </dgm:t>
    </dgm:pt>
    <dgm:pt modelId="{81A431EB-12B9-411B-A5B3-46E3ABCB5E54}" type="parTrans" cxnId="{FB8F3BA6-A4F4-4F64-8016-E0AB82031135}">
      <dgm:prSet/>
      <dgm:spPr/>
      <dgm:t>
        <a:bodyPr/>
        <a:lstStyle/>
        <a:p>
          <a:endParaRPr lang="en-US"/>
        </a:p>
      </dgm:t>
    </dgm:pt>
    <dgm:pt modelId="{1DB0AC7D-0466-4E44-AC3F-3C7015033CE6}" type="sibTrans" cxnId="{FB8F3BA6-A4F4-4F64-8016-E0AB82031135}">
      <dgm:prSet/>
      <dgm:spPr/>
      <dgm:t>
        <a:bodyPr/>
        <a:lstStyle/>
        <a:p>
          <a:endParaRPr lang="en-US"/>
        </a:p>
      </dgm:t>
    </dgm:pt>
    <dgm:pt modelId="{9A83DDD8-8D52-4BF3-AF0B-E09FF04D9A74}">
      <dgm:prSet custT="1"/>
      <dgm:spPr/>
      <dgm:t>
        <a:bodyPr/>
        <a:lstStyle/>
        <a:p>
          <a:r>
            <a:rPr lang="fr-FR" sz="1800" b="1"/>
            <a:t>10. étude de l’angio.</a:t>
          </a:r>
          <a:endParaRPr lang="en-US" sz="1800" b="1"/>
        </a:p>
      </dgm:t>
    </dgm:pt>
    <dgm:pt modelId="{616AF165-CABE-4DE2-BDA6-D6FE4EDAC41D}" type="parTrans" cxnId="{8E162291-23F0-44AE-83C4-5F5D2431CE9E}">
      <dgm:prSet/>
      <dgm:spPr/>
      <dgm:t>
        <a:bodyPr/>
        <a:lstStyle/>
        <a:p>
          <a:endParaRPr lang="en-US"/>
        </a:p>
      </dgm:t>
    </dgm:pt>
    <dgm:pt modelId="{C3B8AAF1-3C92-44D9-9873-1D763CCF28C1}" type="sibTrans" cxnId="{8E162291-23F0-44AE-83C4-5F5D2431CE9E}">
      <dgm:prSet/>
      <dgm:spPr/>
      <dgm:t>
        <a:bodyPr/>
        <a:lstStyle/>
        <a:p>
          <a:endParaRPr lang="en-US"/>
        </a:p>
      </dgm:t>
    </dgm:pt>
    <dgm:pt modelId="{1DD87999-128E-4FD9-85E3-31EC4FE3C394}">
      <dgm:prSet custT="1"/>
      <dgm:spPr/>
      <dgm:t>
        <a:bodyPr/>
        <a:lstStyle/>
        <a:p>
          <a:r>
            <a:rPr lang="fr-FR" sz="1800" b="1"/>
            <a:t>11. Guide polymerique (Fielder, Gladius MG) </a:t>
          </a:r>
          <a:endParaRPr lang="en-US" sz="1800" b="1"/>
        </a:p>
      </dgm:t>
    </dgm:pt>
    <dgm:pt modelId="{7FAAB164-B510-49FD-92F2-283A32E71260}" type="parTrans" cxnId="{947EDE45-7469-4A7B-8B22-8E06C1CF3619}">
      <dgm:prSet/>
      <dgm:spPr/>
      <dgm:t>
        <a:bodyPr/>
        <a:lstStyle/>
        <a:p>
          <a:endParaRPr lang="en-US"/>
        </a:p>
      </dgm:t>
    </dgm:pt>
    <dgm:pt modelId="{06B3B231-2C54-4603-BDB9-8148C091B232}" type="sibTrans" cxnId="{947EDE45-7469-4A7B-8B22-8E06C1CF3619}">
      <dgm:prSet/>
      <dgm:spPr/>
      <dgm:t>
        <a:bodyPr/>
        <a:lstStyle/>
        <a:p>
          <a:endParaRPr lang="en-US"/>
        </a:p>
      </dgm:t>
    </dgm:pt>
    <dgm:pt modelId="{19630565-7D42-4E07-B989-7A638B01E60E}">
      <dgm:prSet custT="1"/>
      <dgm:spPr/>
      <dgm:t>
        <a:bodyPr/>
        <a:lstStyle/>
        <a:p>
          <a:r>
            <a:rPr lang="fr-FR" sz="1800" b="1"/>
            <a:t>12. Bloqué, MC avance et réinjecte jusqu’au franchissement</a:t>
          </a:r>
          <a:endParaRPr lang="en-US" sz="1800" b="1"/>
        </a:p>
      </dgm:t>
    </dgm:pt>
    <dgm:pt modelId="{CB4D491D-07CF-4751-BECB-B973417BDF10}" type="parTrans" cxnId="{2E3FED13-B01A-44C1-9AA9-36F08DBEE445}">
      <dgm:prSet/>
      <dgm:spPr/>
      <dgm:t>
        <a:bodyPr/>
        <a:lstStyle/>
        <a:p>
          <a:endParaRPr lang="en-US"/>
        </a:p>
      </dgm:t>
    </dgm:pt>
    <dgm:pt modelId="{DDF0E015-10BE-4815-AE54-5F1A2360809D}" type="sibTrans" cxnId="{2E3FED13-B01A-44C1-9AA9-36F08DBEE445}">
      <dgm:prSet/>
      <dgm:spPr/>
      <dgm:t>
        <a:bodyPr/>
        <a:lstStyle/>
        <a:p>
          <a:endParaRPr lang="en-US"/>
        </a:p>
      </dgm:t>
    </dgm:pt>
    <dgm:pt modelId="{9F29350B-2D41-4F7B-9030-D7D5FCA15D15}">
      <dgm:prSet custT="1"/>
      <dgm:spPr/>
      <dgm:t>
        <a:bodyPr/>
        <a:lstStyle/>
        <a:p>
          <a:r>
            <a:rPr lang="fr-FR" sz="1800" b="1"/>
            <a:t>13. Extra plaque switch vers une autre technique (AW ou ADR) ou reponctionne et rebelote  </a:t>
          </a:r>
          <a:endParaRPr lang="en-US" sz="1800" b="1"/>
        </a:p>
      </dgm:t>
    </dgm:pt>
    <dgm:pt modelId="{5D33C240-B377-433C-8ECA-FF63672C3BC6}" type="parTrans" cxnId="{6A16A511-D6A3-42C4-BD45-3B9044F4B00A}">
      <dgm:prSet/>
      <dgm:spPr/>
      <dgm:t>
        <a:bodyPr/>
        <a:lstStyle/>
        <a:p>
          <a:endParaRPr lang="en-US"/>
        </a:p>
      </dgm:t>
    </dgm:pt>
    <dgm:pt modelId="{0D9756AF-6B15-4EF7-B927-250BDED22719}" type="sibTrans" cxnId="{6A16A511-D6A3-42C4-BD45-3B9044F4B00A}">
      <dgm:prSet/>
      <dgm:spPr/>
      <dgm:t>
        <a:bodyPr/>
        <a:lstStyle/>
        <a:p>
          <a:endParaRPr lang="en-US"/>
        </a:p>
      </dgm:t>
    </dgm:pt>
    <dgm:pt modelId="{F778150C-2368-4259-B644-0C74179D503F}" type="pres">
      <dgm:prSet presAssocID="{8401E973-8ED1-4D03-9E2E-EA4BCACBAEC7}" presName="vert0" presStyleCnt="0">
        <dgm:presLayoutVars>
          <dgm:dir/>
          <dgm:animOne val="branch"/>
          <dgm:animLvl val="lvl"/>
        </dgm:presLayoutVars>
      </dgm:prSet>
      <dgm:spPr/>
    </dgm:pt>
    <dgm:pt modelId="{3B8FCFC1-9AFA-4E7E-A6F9-C843258409F6}" type="pres">
      <dgm:prSet presAssocID="{1B077E46-4CE6-46EE-B12B-4D43DE4C7F48}" presName="thickLine" presStyleLbl="alignNode1" presStyleIdx="0" presStyleCnt="10"/>
      <dgm:spPr/>
    </dgm:pt>
    <dgm:pt modelId="{DEFE8810-695E-4E87-90B7-BC12502114C2}" type="pres">
      <dgm:prSet presAssocID="{1B077E46-4CE6-46EE-B12B-4D43DE4C7F48}" presName="horz1" presStyleCnt="0"/>
      <dgm:spPr/>
    </dgm:pt>
    <dgm:pt modelId="{B36253D2-C91A-4811-9224-7B9A724DD6FF}" type="pres">
      <dgm:prSet presAssocID="{1B077E46-4CE6-46EE-B12B-4D43DE4C7F48}" presName="tx1" presStyleLbl="revTx" presStyleIdx="0" presStyleCnt="10"/>
      <dgm:spPr/>
    </dgm:pt>
    <dgm:pt modelId="{F9A1B990-E12D-4A2D-BA62-1CE20C15782D}" type="pres">
      <dgm:prSet presAssocID="{1B077E46-4CE6-46EE-B12B-4D43DE4C7F48}" presName="vert1" presStyleCnt="0"/>
      <dgm:spPr/>
    </dgm:pt>
    <dgm:pt modelId="{539E9782-57F4-4E9E-AAFC-B383DDD14D5F}" type="pres">
      <dgm:prSet presAssocID="{DD13A342-5D50-4F9C-A789-D5BFE922225E}" presName="thickLine" presStyleLbl="alignNode1" presStyleIdx="1" presStyleCnt="10"/>
      <dgm:spPr/>
    </dgm:pt>
    <dgm:pt modelId="{65BD0232-B046-4A08-A82D-9184D3C2499C}" type="pres">
      <dgm:prSet presAssocID="{DD13A342-5D50-4F9C-A789-D5BFE922225E}" presName="horz1" presStyleCnt="0"/>
      <dgm:spPr/>
    </dgm:pt>
    <dgm:pt modelId="{4FDEAD02-3992-4714-926C-EC31C37C60B6}" type="pres">
      <dgm:prSet presAssocID="{DD13A342-5D50-4F9C-A789-D5BFE922225E}" presName="tx1" presStyleLbl="revTx" presStyleIdx="1" presStyleCnt="10"/>
      <dgm:spPr/>
    </dgm:pt>
    <dgm:pt modelId="{86C1FB0C-1A6A-457E-8106-82B68839DA9C}" type="pres">
      <dgm:prSet presAssocID="{DD13A342-5D50-4F9C-A789-D5BFE922225E}" presName="vert1" presStyleCnt="0"/>
      <dgm:spPr/>
    </dgm:pt>
    <dgm:pt modelId="{D94FDBEA-17C4-4B15-930C-5CECAB22D5F5}" type="pres">
      <dgm:prSet presAssocID="{E69422D3-0C6D-44AF-9776-2F5A8DFF3B1C}" presName="thickLine" presStyleLbl="alignNode1" presStyleIdx="2" presStyleCnt="10"/>
      <dgm:spPr/>
    </dgm:pt>
    <dgm:pt modelId="{8BE197AD-4932-4474-9244-3C9013124A8D}" type="pres">
      <dgm:prSet presAssocID="{E69422D3-0C6D-44AF-9776-2F5A8DFF3B1C}" presName="horz1" presStyleCnt="0"/>
      <dgm:spPr/>
    </dgm:pt>
    <dgm:pt modelId="{F82F0FE2-58EA-4169-88D8-11270C8BF34A}" type="pres">
      <dgm:prSet presAssocID="{E69422D3-0C6D-44AF-9776-2F5A8DFF3B1C}" presName="tx1" presStyleLbl="revTx" presStyleIdx="2" presStyleCnt="10"/>
      <dgm:spPr/>
    </dgm:pt>
    <dgm:pt modelId="{26E529A7-6855-494B-B422-18FD35A1F3BB}" type="pres">
      <dgm:prSet presAssocID="{E69422D3-0C6D-44AF-9776-2F5A8DFF3B1C}" presName="vert1" presStyleCnt="0"/>
      <dgm:spPr/>
    </dgm:pt>
    <dgm:pt modelId="{AA292DA7-F93F-4DA5-AC46-BAEE7C961F66}" type="pres">
      <dgm:prSet presAssocID="{736650D7-55FF-4229-9595-108FD69A6FA7}" presName="thickLine" presStyleLbl="alignNode1" presStyleIdx="3" presStyleCnt="10"/>
      <dgm:spPr/>
    </dgm:pt>
    <dgm:pt modelId="{99BF36D7-30F7-4108-9BD0-11F8BB7E47D7}" type="pres">
      <dgm:prSet presAssocID="{736650D7-55FF-4229-9595-108FD69A6FA7}" presName="horz1" presStyleCnt="0"/>
      <dgm:spPr/>
    </dgm:pt>
    <dgm:pt modelId="{522EEE71-7DE3-43E1-B988-8FB3C1B32E75}" type="pres">
      <dgm:prSet presAssocID="{736650D7-55FF-4229-9595-108FD69A6FA7}" presName="tx1" presStyleLbl="revTx" presStyleIdx="3" presStyleCnt="10"/>
      <dgm:spPr/>
    </dgm:pt>
    <dgm:pt modelId="{4E019093-327B-4650-86D4-7BD891C7EBDA}" type="pres">
      <dgm:prSet presAssocID="{736650D7-55FF-4229-9595-108FD69A6FA7}" presName="vert1" presStyleCnt="0"/>
      <dgm:spPr/>
    </dgm:pt>
    <dgm:pt modelId="{273F1967-75E2-460B-899D-351C0A6816E9}" type="pres">
      <dgm:prSet presAssocID="{9438767F-35EB-4EA1-9A67-4B5CCEF4EC20}" presName="thickLine" presStyleLbl="alignNode1" presStyleIdx="4" presStyleCnt="10"/>
      <dgm:spPr/>
    </dgm:pt>
    <dgm:pt modelId="{75DBA10E-576E-4F57-8C80-7A7E5581D4B0}" type="pres">
      <dgm:prSet presAssocID="{9438767F-35EB-4EA1-9A67-4B5CCEF4EC20}" presName="horz1" presStyleCnt="0"/>
      <dgm:spPr/>
    </dgm:pt>
    <dgm:pt modelId="{91A2111F-1D50-454B-B5BC-7137BEEF131A}" type="pres">
      <dgm:prSet presAssocID="{9438767F-35EB-4EA1-9A67-4B5CCEF4EC20}" presName="tx1" presStyleLbl="revTx" presStyleIdx="4" presStyleCnt="10"/>
      <dgm:spPr/>
    </dgm:pt>
    <dgm:pt modelId="{525F85F4-FC0B-4A0C-B4A9-A3A016660C28}" type="pres">
      <dgm:prSet presAssocID="{9438767F-35EB-4EA1-9A67-4B5CCEF4EC20}" presName="vert1" presStyleCnt="0"/>
      <dgm:spPr/>
    </dgm:pt>
    <dgm:pt modelId="{763A2A28-7CB8-411D-8A41-988552FAF3E5}" type="pres">
      <dgm:prSet presAssocID="{46F91048-0D39-4339-B614-D18866F5EA67}" presName="thickLine" presStyleLbl="alignNode1" presStyleIdx="5" presStyleCnt="10"/>
      <dgm:spPr/>
    </dgm:pt>
    <dgm:pt modelId="{27706A81-2223-4245-B7B1-7A83A247D664}" type="pres">
      <dgm:prSet presAssocID="{46F91048-0D39-4339-B614-D18866F5EA67}" presName="horz1" presStyleCnt="0"/>
      <dgm:spPr/>
    </dgm:pt>
    <dgm:pt modelId="{4012E2A7-6DA7-47BF-9A81-5A02E5BE4FFD}" type="pres">
      <dgm:prSet presAssocID="{46F91048-0D39-4339-B614-D18866F5EA67}" presName="tx1" presStyleLbl="revTx" presStyleIdx="5" presStyleCnt="10"/>
      <dgm:spPr/>
    </dgm:pt>
    <dgm:pt modelId="{04BC0791-5531-4E1C-8096-CAF05B4FD934}" type="pres">
      <dgm:prSet presAssocID="{46F91048-0D39-4339-B614-D18866F5EA67}" presName="vert1" presStyleCnt="0"/>
      <dgm:spPr/>
    </dgm:pt>
    <dgm:pt modelId="{054FC402-BC69-4F8A-83E9-99790B8AEDCE}" type="pres">
      <dgm:prSet presAssocID="{9A83DDD8-8D52-4BF3-AF0B-E09FF04D9A74}" presName="thickLine" presStyleLbl="alignNode1" presStyleIdx="6" presStyleCnt="10"/>
      <dgm:spPr/>
    </dgm:pt>
    <dgm:pt modelId="{EFDAF7B4-5895-47F7-9041-C4190DEC68EC}" type="pres">
      <dgm:prSet presAssocID="{9A83DDD8-8D52-4BF3-AF0B-E09FF04D9A74}" presName="horz1" presStyleCnt="0"/>
      <dgm:spPr/>
    </dgm:pt>
    <dgm:pt modelId="{C46FC9C3-7FAA-4AB7-869B-FE3CF418191B}" type="pres">
      <dgm:prSet presAssocID="{9A83DDD8-8D52-4BF3-AF0B-E09FF04D9A74}" presName="tx1" presStyleLbl="revTx" presStyleIdx="6" presStyleCnt="10"/>
      <dgm:spPr/>
    </dgm:pt>
    <dgm:pt modelId="{0A596ECD-81ED-482F-8EFF-2A8B02471773}" type="pres">
      <dgm:prSet presAssocID="{9A83DDD8-8D52-4BF3-AF0B-E09FF04D9A74}" presName="vert1" presStyleCnt="0"/>
      <dgm:spPr/>
    </dgm:pt>
    <dgm:pt modelId="{782CB5E6-3820-4AAF-AEAC-5313F97242CA}" type="pres">
      <dgm:prSet presAssocID="{1DD87999-128E-4FD9-85E3-31EC4FE3C394}" presName="thickLine" presStyleLbl="alignNode1" presStyleIdx="7" presStyleCnt="10"/>
      <dgm:spPr/>
    </dgm:pt>
    <dgm:pt modelId="{47CB947C-D169-401D-947C-402250CDEF2D}" type="pres">
      <dgm:prSet presAssocID="{1DD87999-128E-4FD9-85E3-31EC4FE3C394}" presName="horz1" presStyleCnt="0"/>
      <dgm:spPr/>
    </dgm:pt>
    <dgm:pt modelId="{1FBED878-6D4A-4BEB-8467-CD2F2797FA9B}" type="pres">
      <dgm:prSet presAssocID="{1DD87999-128E-4FD9-85E3-31EC4FE3C394}" presName="tx1" presStyleLbl="revTx" presStyleIdx="7" presStyleCnt="10"/>
      <dgm:spPr/>
    </dgm:pt>
    <dgm:pt modelId="{B0CC8429-9121-434B-A032-7F59747D0743}" type="pres">
      <dgm:prSet presAssocID="{1DD87999-128E-4FD9-85E3-31EC4FE3C394}" presName="vert1" presStyleCnt="0"/>
      <dgm:spPr/>
    </dgm:pt>
    <dgm:pt modelId="{C1575BFC-430B-4A3E-BF7C-0AB4BB193ED3}" type="pres">
      <dgm:prSet presAssocID="{19630565-7D42-4E07-B989-7A638B01E60E}" presName="thickLine" presStyleLbl="alignNode1" presStyleIdx="8" presStyleCnt="10"/>
      <dgm:spPr/>
    </dgm:pt>
    <dgm:pt modelId="{3351FD77-F18C-4552-8161-8AD430CF4547}" type="pres">
      <dgm:prSet presAssocID="{19630565-7D42-4E07-B989-7A638B01E60E}" presName="horz1" presStyleCnt="0"/>
      <dgm:spPr/>
    </dgm:pt>
    <dgm:pt modelId="{62AEA2F8-02D6-4BAC-BFBF-131284EDD13C}" type="pres">
      <dgm:prSet presAssocID="{19630565-7D42-4E07-B989-7A638B01E60E}" presName="tx1" presStyleLbl="revTx" presStyleIdx="8" presStyleCnt="10"/>
      <dgm:spPr/>
    </dgm:pt>
    <dgm:pt modelId="{C87FBB05-6CE6-4872-AF10-17AAD4D76F2D}" type="pres">
      <dgm:prSet presAssocID="{19630565-7D42-4E07-B989-7A638B01E60E}" presName="vert1" presStyleCnt="0"/>
      <dgm:spPr/>
    </dgm:pt>
    <dgm:pt modelId="{9F3FA885-243B-466C-98A4-3E3C57C612C2}" type="pres">
      <dgm:prSet presAssocID="{9F29350B-2D41-4F7B-9030-D7D5FCA15D15}" presName="thickLine" presStyleLbl="alignNode1" presStyleIdx="9" presStyleCnt="10"/>
      <dgm:spPr/>
    </dgm:pt>
    <dgm:pt modelId="{2AD40097-B683-4575-8BA7-3C87766096E9}" type="pres">
      <dgm:prSet presAssocID="{9F29350B-2D41-4F7B-9030-D7D5FCA15D15}" presName="horz1" presStyleCnt="0"/>
      <dgm:spPr/>
    </dgm:pt>
    <dgm:pt modelId="{A8ED4AE7-B309-4E59-B673-94030C34884F}" type="pres">
      <dgm:prSet presAssocID="{9F29350B-2D41-4F7B-9030-D7D5FCA15D15}" presName="tx1" presStyleLbl="revTx" presStyleIdx="9" presStyleCnt="10"/>
      <dgm:spPr/>
    </dgm:pt>
    <dgm:pt modelId="{0D82A965-26FF-4B8D-B60A-C18D03F3D8C5}" type="pres">
      <dgm:prSet presAssocID="{9F29350B-2D41-4F7B-9030-D7D5FCA15D15}" presName="vert1" presStyleCnt="0"/>
      <dgm:spPr/>
    </dgm:pt>
  </dgm:ptLst>
  <dgm:cxnLst>
    <dgm:cxn modelId="{815FD704-A955-479B-A0DA-43109F2FD90D}" type="presOf" srcId="{46F91048-0D39-4339-B614-D18866F5EA67}" destId="{4012E2A7-6DA7-47BF-9A81-5A02E5BE4FFD}" srcOrd="0" destOrd="0" presId="urn:microsoft.com/office/officeart/2008/layout/LinedList"/>
    <dgm:cxn modelId="{6A16A511-D6A3-42C4-BD45-3B9044F4B00A}" srcId="{8401E973-8ED1-4D03-9E2E-EA4BCACBAEC7}" destId="{9F29350B-2D41-4F7B-9030-D7D5FCA15D15}" srcOrd="9" destOrd="0" parTransId="{5D33C240-B377-433C-8ECA-FF63672C3BC6}" sibTransId="{0D9756AF-6B15-4EF7-B927-250BDED22719}"/>
    <dgm:cxn modelId="{2E3FED13-B01A-44C1-9AA9-36F08DBEE445}" srcId="{8401E973-8ED1-4D03-9E2E-EA4BCACBAEC7}" destId="{19630565-7D42-4E07-B989-7A638B01E60E}" srcOrd="8" destOrd="0" parTransId="{CB4D491D-07CF-4751-BECB-B973417BDF10}" sibTransId="{DDF0E015-10BE-4815-AE54-5F1A2360809D}"/>
    <dgm:cxn modelId="{0536EE25-497D-4675-BD82-F812BFEEDB3B}" type="presOf" srcId="{1DD87999-128E-4FD9-85E3-31EC4FE3C394}" destId="{1FBED878-6D4A-4BEB-8467-CD2F2797FA9B}" srcOrd="0" destOrd="0" presId="urn:microsoft.com/office/officeart/2008/layout/LinedList"/>
    <dgm:cxn modelId="{3F30DE2A-8A91-4443-8649-7DC3271A2CE8}" type="presOf" srcId="{736650D7-55FF-4229-9595-108FD69A6FA7}" destId="{522EEE71-7DE3-43E1-B988-8FB3C1B32E75}" srcOrd="0" destOrd="0" presId="urn:microsoft.com/office/officeart/2008/layout/LinedList"/>
    <dgm:cxn modelId="{C8A02130-3878-40F9-9800-8ED23A21E372}" srcId="{8401E973-8ED1-4D03-9E2E-EA4BCACBAEC7}" destId="{DD13A342-5D50-4F9C-A789-D5BFE922225E}" srcOrd="1" destOrd="0" parTransId="{59311950-DC12-48B2-A70A-87DFF1459B32}" sibTransId="{38FE1985-629E-4BAE-8BD6-F4D2495546FC}"/>
    <dgm:cxn modelId="{8CFA3C33-FA47-4D4C-8950-CF579C13D057}" type="presOf" srcId="{DD13A342-5D50-4F9C-A789-D5BFE922225E}" destId="{4FDEAD02-3992-4714-926C-EC31C37C60B6}" srcOrd="0" destOrd="0" presId="urn:microsoft.com/office/officeart/2008/layout/LinedList"/>
    <dgm:cxn modelId="{50D20A63-5905-4E6A-94FB-FA66CF7CD79D}" type="presOf" srcId="{9A83DDD8-8D52-4BF3-AF0B-E09FF04D9A74}" destId="{C46FC9C3-7FAA-4AB7-869B-FE3CF418191B}" srcOrd="0" destOrd="0" presId="urn:microsoft.com/office/officeart/2008/layout/LinedList"/>
    <dgm:cxn modelId="{E84C5E64-FD90-4EA9-969F-70C2011F5690}" srcId="{8401E973-8ED1-4D03-9E2E-EA4BCACBAEC7}" destId="{E69422D3-0C6D-44AF-9776-2F5A8DFF3B1C}" srcOrd="2" destOrd="0" parTransId="{E2932AEA-72AE-4035-B740-07CAA035C9C7}" sibTransId="{70ADD9FF-9950-4BCD-9937-67989E2AF42C}"/>
    <dgm:cxn modelId="{947EDE45-7469-4A7B-8B22-8E06C1CF3619}" srcId="{8401E973-8ED1-4D03-9E2E-EA4BCACBAEC7}" destId="{1DD87999-128E-4FD9-85E3-31EC4FE3C394}" srcOrd="7" destOrd="0" parTransId="{7FAAB164-B510-49FD-92F2-283A32E71260}" sibTransId="{06B3B231-2C54-4603-BDB9-8148C091B232}"/>
    <dgm:cxn modelId="{9CA66A53-B282-4334-AC91-09DBA7E9CE50}" srcId="{8401E973-8ED1-4D03-9E2E-EA4BCACBAEC7}" destId="{9438767F-35EB-4EA1-9A67-4B5CCEF4EC20}" srcOrd="4" destOrd="0" parTransId="{AD7A9916-383B-41A4-8E8F-256929B9B57E}" sibTransId="{8B3E8590-F100-4591-8F7D-DE33F83A7791}"/>
    <dgm:cxn modelId="{5A6AC473-E7F7-409D-A540-CE660C671245}" srcId="{8401E973-8ED1-4D03-9E2E-EA4BCACBAEC7}" destId="{736650D7-55FF-4229-9595-108FD69A6FA7}" srcOrd="3" destOrd="0" parTransId="{DCD35573-96AA-4F95-9A68-07DB95BE8C55}" sibTransId="{3B833584-93AB-4E50-B729-DAADB5F3414D}"/>
    <dgm:cxn modelId="{A72DDF77-4E47-4EDB-BFD3-3921FCD7351D}" type="presOf" srcId="{9F29350B-2D41-4F7B-9030-D7D5FCA15D15}" destId="{A8ED4AE7-B309-4E59-B673-94030C34884F}" srcOrd="0" destOrd="0" presId="urn:microsoft.com/office/officeart/2008/layout/LinedList"/>
    <dgm:cxn modelId="{B2889E87-7D6E-423C-BB69-9DEE1ED8887A}" type="presOf" srcId="{E69422D3-0C6D-44AF-9776-2F5A8DFF3B1C}" destId="{F82F0FE2-58EA-4169-88D8-11270C8BF34A}" srcOrd="0" destOrd="0" presId="urn:microsoft.com/office/officeart/2008/layout/LinedList"/>
    <dgm:cxn modelId="{8E162291-23F0-44AE-83C4-5F5D2431CE9E}" srcId="{8401E973-8ED1-4D03-9E2E-EA4BCACBAEC7}" destId="{9A83DDD8-8D52-4BF3-AF0B-E09FF04D9A74}" srcOrd="6" destOrd="0" parTransId="{616AF165-CABE-4DE2-BDA6-D6FE4EDAC41D}" sibTransId="{C3B8AAF1-3C92-44D9-9873-1D763CCF28C1}"/>
    <dgm:cxn modelId="{AB63F8A5-81CE-4304-AFC6-A4EF83E344E5}" srcId="{8401E973-8ED1-4D03-9E2E-EA4BCACBAEC7}" destId="{1B077E46-4CE6-46EE-B12B-4D43DE4C7F48}" srcOrd="0" destOrd="0" parTransId="{935FCBE0-8405-4ED4-AEF0-6187B3AF5C93}" sibTransId="{FD8251E7-6F7B-453E-9790-B8275EAD113D}"/>
    <dgm:cxn modelId="{FB8F3BA6-A4F4-4F64-8016-E0AB82031135}" srcId="{8401E973-8ED1-4D03-9E2E-EA4BCACBAEC7}" destId="{46F91048-0D39-4339-B614-D18866F5EA67}" srcOrd="5" destOrd="0" parTransId="{81A431EB-12B9-411B-A5B3-46E3ABCB5E54}" sibTransId="{1DB0AC7D-0466-4E44-AC3F-3C7015033CE6}"/>
    <dgm:cxn modelId="{7FB479C2-F6C7-41AF-A91B-105A9B681794}" type="presOf" srcId="{8401E973-8ED1-4D03-9E2E-EA4BCACBAEC7}" destId="{F778150C-2368-4259-B644-0C74179D503F}" srcOrd="0" destOrd="0" presId="urn:microsoft.com/office/officeart/2008/layout/LinedList"/>
    <dgm:cxn modelId="{908488CB-B784-4C47-84BC-51B7B8B8F76B}" type="presOf" srcId="{19630565-7D42-4E07-B989-7A638B01E60E}" destId="{62AEA2F8-02D6-4BAC-BFBF-131284EDD13C}" srcOrd="0" destOrd="0" presId="urn:microsoft.com/office/officeart/2008/layout/LinedList"/>
    <dgm:cxn modelId="{FF8070D9-360C-485F-8730-4FD631FECD5C}" type="presOf" srcId="{9438767F-35EB-4EA1-9A67-4B5CCEF4EC20}" destId="{91A2111F-1D50-454B-B5BC-7137BEEF131A}" srcOrd="0" destOrd="0" presId="urn:microsoft.com/office/officeart/2008/layout/LinedList"/>
    <dgm:cxn modelId="{05BEE9E2-245F-4F54-AA24-E775A0574EE5}" type="presOf" srcId="{1B077E46-4CE6-46EE-B12B-4D43DE4C7F48}" destId="{B36253D2-C91A-4811-9224-7B9A724DD6FF}" srcOrd="0" destOrd="0" presId="urn:microsoft.com/office/officeart/2008/layout/LinedList"/>
    <dgm:cxn modelId="{59F5C121-63A8-471E-9E75-7061C790918A}" type="presParOf" srcId="{F778150C-2368-4259-B644-0C74179D503F}" destId="{3B8FCFC1-9AFA-4E7E-A6F9-C843258409F6}" srcOrd="0" destOrd="0" presId="urn:microsoft.com/office/officeart/2008/layout/LinedList"/>
    <dgm:cxn modelId="{88554F2A-E895-41FA-9C8F-8A775198655D}" type="presParOf" srcId="{F778150C-2368-4259-B644-0C74179D503F}" destId="{DEFE8810-695E-4E87-90B7-BC12502114C2}" srcOrd="1" destOrd="0" presId="urn:microsoft.com/office/officeart/2008/layout/LinedList"/>
    <dgm:cxn modelId="{5ABEFA07-F2C9-4847-8C72-10F3C5D25E56}" type="presParOf" srcId="{DEFE8810-695E-4E87-90B7-BC12502114C2}" destId="{B36253D2-C91A-4811-9224-7B9A724DD6FF}" srcOrd="0" destOrd="0" presId="urn:microsoft.com/office/officeart/2008/layout/LinedList"/>
    <dgm:cxn modelId="{608A0D7A-23F0-49CC-81C8-26F3FF5FA0FA}" type="presParOf" srcId="{DEFE8810-695E-4E87-90B7-BC12502114C2}" destId="{F9A1B990-E12D-4A2D-BA62-1CE20C15782D}" srcOrd="1" destOrd="0" presId="urn:microsoft.com/office/officeart/2008/layout/LinedList"/>
    <dgm:cxn modelId="{A828BF83-2087-4714-9B0E-24E2260AF3DF}" type="presParOf" srcId="{F778150C-2368-4259-B644-0C74179D503F}" destId="{539E9782-57F4-4E9E-AAFC-B383DDD14D5F}" srcOrd="2" destOrd="0" presId="urn:microsoft.com/office/officeart/2008/layout/LinedList"/>
    <dgm:cxn modelId="{85B61F9E-DA12-4625-9900-DBC1C214FCB8}" type="presParOf" srcId="{F778150C-2368-4259-B644-0C74179D503F}" destId="{65BD0232-B046-4A08-A82D-9184D3C2499C}" srcOrd="3" destOrd="0" presId="urn:microsoft.com/office/officeart/2008/layout/LinedList"/>
    <dgm:cxn modelId="{4AECA7C5-0C44-4AF5-9860-BA72FE480C04}" type="presParOf" srcId="{65BD0232-B046-4A08-A82D-9184D3C2499C}" destId="{4FDEAD02-3992-4714-926C-EC31C37C60B6}" srcOrd="0" destOrd="0" presId="urn:microsoft.com/office/officeart/2008/layout/LinedList"/>
    <dgm:cxn modelId="{B7AD7BA9-B9BA-4F25-A78A-93C48A3241F5}" type="presParOf" srcId="{65BD0232-B046-4A08-A82D-9184D3C2499C}" destId="{86C1FB0C-1A6A-457E-8106-82B68839DA9C}" srcOrd="1" destOrd="0" presId="urn:microsoft.com/office/officeart/2008/layout/LinedList"/>
    <dgm:cxn modelId="{DDB1E864-3776-4B49-9D95-891C60A9F189}" type="presParOf" srcId="{F778150C-2368-4259-B644-0C74179D503F}" destId="{D94FDBEA-17C4-4B15-930C-5CECAB22D5F5}" srcOrd="4" destOrd="0" presId="urn:microsoft.com/office/officeart/2008/layout/LinedList"/>
    <dgm:cxn modelId="{64E6DE62-63BB-4D28-9214-157A2A373200}" type="presParOf" srcId="{F778150C-2368-4259-B644-0C74179D503F}" destId="{8BE197AD-4932-4474-9244-3C9013124A8D}" srcOrd="5" destOrd="0" presId="urn:microsoft.com/office/officeart/2008/layout/LinedList"/>
    <dgm:cxn modelId="{42D5646C-F3BE-4D4C-8A44-F72006A096F7}" type="presParOf" srcId="{8BE197AD-4932-4474-9244-3C9013124A8D}" destId="{F82F0FE2-58EA-4169-88D8-11270C8BF34A}" srcOrd="0" destOrd="0" presId="urn:microsoft.com/office/officeart/2008/layout/LinedList"/>
    <dgm:cxn modelId="{3405093C-89D3-4ADB-B8D8-2734A461C2F2}" type="presParOf" srcId="{8BE197AD-4932-4474-9244-3C9013124A8D}" destId="{26E529A7-6855-494B-B422-18FD35A1F3BB}" srcOrd="1" destOrd="0" presId="urn:microsoft.com/office/officeart/2008/layout/LinedList"/>
    <dgm:cxn modelId="{58335547-CBA4-442C-92C0-92AF2DED7611}" type="presParOf" srcId="{F778150C-2368-4259-B644-0C74179D503F}" destId="{AA292DA7-F93F-4DA5-AC46-BAEE7C961F66}" srcOrd="6" destOrd="0" presId="urn:microsoft.com/office/officeart/2008/layout/LinedList"/>
    <dgm:cxn modelId="{C82F7129-A403-4005-BA1C-4F85801D10F4}" type="presParOf" srcId="{F778150C-2368-4259-B644-0C74179D503F}" destId="{99BF36D7-30F7-4108-9BD0-11F8BB7E47D7}" srcOrd="7" destOrd="0" presId="urn:microsoft.com/office/officeart/2008/layout/LinedList"/>
    <dgm:cxn modelId="{95B62D3D-BEDF-44A7-B370-C8EDE655C1E9}" type="presParOf" srcId="{99BF36D7-30F7-4108-9BD0-11F8BB7E47D7}" destId="{522EEE71-7DE3-43E1-B988-8FB3C1B32E75}" srcOrd="0" destOrd="0" presId="urn:microsoft.com/office/officeart/2008/layout/LinedList"/>
    <dgm:cxn modelId="{497E4382-B55E-46FB-8309-58FC4BA7DFFA}" type="presParOf" srcId="{99BF36D7-30F7-4108-9BD0-11F8BB7E47D7}" destId="{4E019093-327B-4650-86D4-7BD891C7EBDA}" srcOrd="1" destOrd="0" presId="urn:microsoft.com/office/officeart/2008/layout/LinedList"/>
    <dgm:cxn modelId="{52550FD9-1ADF-4133-AF10-528A99D1798C}" type="presParOf" srcId="{F778150C-2368-4259-B644-0C74179D503F}" destId="{273F1967-75E2-460B-899D-351C0A6816E9}" srcOrd="8" destOrd="0" presId="urn:microsoft.com/office/officeart/2008/layout/LinedList"/>
    <dgm:cxn modelId="{56F746BE-277D-47D1-9ECA-2B9EB961B290}" type="presParOf" srcId="{F778150C-2368-4259-B644-0C74179D503F}" destId="{75DBA10E-576E-4F57-8C80-7A7E5581D4B0}" srcOrd="9" destOrd="0" presId="urn:microsoft.com/office/officeart/2008/layout/LinedList"/>
    <dgm:cxn modelId="{2797534F-41E7-467B-959C-E53EF7B57974}" type="presParOf" srcId="{75DBA10E-576E-4F57-8C80-7A7E5581D4B0}" destId="{91A2111F-1D50-454B-B5BC-7137BEEF131A}" srcOrd="0" destOrd="0" presId="urn:microsoft.com/office/officeart/2008/layout/LinedList"/>
    <dgm:cxn modelId="{621630F7-67ED-41AC-B2E3-92EE1E053E7F}" type="presParOf" srcId="{75DBA10E-576E-4F57-8C80-7A7E5581D4B0}" destId="{525F85F4-FC0B-4A0C-B4A9-A3A016660C28}" srcOrd="1" destOrd="0" presId="urn:microsoft.com/office/officeart/2008/layout/LinedList"/>
    <dgm:cxn modelId="{E9477C4C-8179-4345-AF79-5DB195E3F7AD}" type="presParOf" srcId="{F778150C-2368-4259-B644-0C74179D503F}" destId="{763A2A28-7CB8-411D-8A41-988552FAF3E5}" srcOrd="10" destOrd="0" presId="urn:microsoft.com/office/officeart/2008/layout/LinedList"/>
    <dgm:cxn modelId="{348D8A23-815F-4573-9792-0D90C105B9E2}" type="presParOf" srcId="{F778150C-2368-4259-B644-0C74179D503F}" destId="{27706A81-2223-4245-B7B1-7A83A247D664}" srcOrd="11" destOrd="0" presId="urn:microsoft.com/office/officeart/2008/layout/LinedList"/>
    <dgm:cxn modelId="{B52F88A3-D2BD-43F9-9FC3-2F6F6837BE5D}" type="presParOf" srcId="{27706A81-2223-4245-B7B1-7A83A247D664}" destId="{4012E2A7-6DA7-47BF-9A81-5A02E5BE4FFD}" srcOrd="0" destOrd="0" presId="urn:microsoft.com/office/officeart/2008/layout/LinedList"/>
    <dgm:cxn modelId="{FBF9CA07-2BAC-4C7B-83D5-DA6126FDBEF1}" type="presParOf" srcId="{27706A81-2223-4245-B7B1-7A83A247D664}" destId="{04BC0791-5531-4E1C-8096-CAF05B4FD934}" srcOrd="1" destOrd="0" presId="urn:microsoft.com/office/officeart/2008/layout/LinedList"/>
    <dgm:cxn modelId="{2B9C7062-31EA-4BAF-81CC-4DDEEC8670AC}" type="presParOf" srcId="{F778150C-2368-4259-B644-0C74179D503F}" destId="{054FC402-BC69-4F8A-83E9-99790B8AEDCE}" srcOrd="12" destOrd="0" presId="urn:microsoft.com/office/officeart/2008/layout/LinedList"/>
    <dgm:cxn modelId="{A395895D-0A00-420C-BF25-EC1400305DD6}" type="presParOf" srcId="{F778150C-2368-4259-B644-0C74179D503F}" destId="{EFDAF7B4-5895-47F7-9041-C4190DEC68EC}" srcOrd="13" destOrd="0" presId="urn:microsoft.com/office/officeart/2008/layout/LinedList"/>
    <dgm:cxn modelId="{9590B29E-CC72-4EA2-9CE7-157417B171B7}" type="presParOf" srcId="{EFDAF7B4-5895-47F7-9041-C4190DEC68EC}" destId="{C46FC9C3-7FAA-4AB7-869B-FE3CF418191B}" srcOrd="0" destOrd="0" presId="urn:microsoft.com/office/officeart/2008/layout/LinedList"/>
    <dgm:cxn modelId="{DF9343DB-E55D-41C4-B9E9-C160F1DE1137}" type="presParOf" srcId="{EFDAF7B4-5895-47F7-9041-C4190DEC68EC}" destId="{0A596ECD-81ED-482F-8EFF-2A8B02471773}" srcOrd="1" destOrd="0" presId="urn:microsoft.com/office/officeart/2008/layout/LinedList"/>
    <dgm:cxn modelId="{0F87E946-D950-4E90-9566-A25F09063427}" type="presParOf" srcId="{F778150C-2368-4259-B644-0C74179D503F}" destId="{782CB5E6-3820-4AAF-AEAC-5313F97242CA}" srcOrd="14" destOrd="0" presId="urn:microsoft.com/office/officeart/2008/layout/LinedList"/>
    <dgm:cxn modelId="{0F1BD5C1-C977-43C5-B8BF-F0133CC3601C}" type="presParOf" srcId="{F778150C-2368-4259-B644-0C74179D503F}" destId="{47CB947C-D169-401D-947C-402250CDEF2D}" srcOrd="15" destOrd="0" presId="urn:microsoft.com/office/officeart/2008/layout/LinedList"/>
    <dgm:cxn modelId="{5F8F0D37-141A-494E-B621-8A9F9D3F58A9}" type="presParOf" srcId="{47CB947C-D169-401D-947C-402250CDEF2D}" destId="{1FBED878-6D4A-4BEB-8467-CD2F2797FA9B}" srcOrd="0" destOrd="0" presId="urn:microsoft.com/office/officeart/2008/layout/LinedList"/>
    <dgm:cxn modelId="{36A9B51B-3197-4A45-B344-716E9BB2DE81}" type="presParOf" srcId="{47CB947C-D169-401D-947C-402250CDEF2D}" destId="{B0CC8429-9121-434B-A032-7F59747D0743}" srcOrd="1" destOrd="0" presId="urn:microsoft.com/office/officeart/2008/layout/LinedList"/>
    <dgm:cxn modelId="{3F71A970-D184-4B58-BC93-BAE0278AA14C}" type="presParOf" srcId="{F778150C-2368-4259-B644-0C74179D503F}" destId="{C1575BFC-430B-4A3E-BF7C-0AB4BB193ED3}" srcOrd="16" destOrd="0" presId="urn:microsoft.com/office/officeart/2008/layout/LinedList"/>
    <dgm:cxn modelId="{C5965F74-6E5E-468F-9102-93F7E71D24CE}" type="presParOf" srcId="{F778150C-2368-4259-B644-0C74179D503F}" destId="{3351FD77-F18C-4552-8161-8AD430CF4547}" srcOrd="17" destOrd="0" presId="urn:microsoft.com/office/officeart/2008/layout/LinedList"/>
    <dgm:cxn modelId="{3289BD74-6CAB-45A0-B551-59F990A7C839}" type="presParOf" srcId="{3351FD77-F18C-4552-8161-8AD430CF4547}" destId="{62AEA2F8-02D6-4BAC-BFBF-131284EDD13C}" srcOrd="0" destOrd="0" presId="urn:microsoft.com/office/officeart/2008/layout/LinedList"/>
    <dgm:cxn modelId="{4F9714DA-C4D0-409A-B28A-47F634487661}" type="presParOf" srcId="{3351FD77-F18C-4552-8161-8AD430CF4547}" destId="{C87FBB05-6CE6-4872-AF10-17AAD4D76F2D}" srcOrd="1" destOrd="0" presId="urn:microsoft.com/office/officeart/2008/layout/LinedList"/>
    <dgm:cxn modelId="{3EE95F45-6B22-44AA-9561-9B4DA87EA8A4}" type="presParOf" srcId="{F778150C-2368-4259-B644-0C74179D503F}" destId="{9F3FA885-243B-466C-98A4-3E3C57C612C2}" srcOrd="18" destOrd="0" presId="urn:microsoft.com/office/officeart/2008/layout/LinedList"/>
    <dgm:cxn modelId="{557A17F1-DED9-4C26-A01A-6A5690F6B848}" type="presParOf" srcId="{F778150C-2368-4259-B644-0C74179D503F}" destId="{2AD40097-B683-4575-8BA7-3C87766096E9}" srcOrd="19" destOrd="0" presId="urn:microsoft.com/office/officeart/2008/layout/LinedList"/>
    <dgm:cxn modelId="{9C46F344-E08F-43CE-B7DD-346D3E4795F8}" type="presParOf" srcId="{2AD40097-B683-4575-8BA7-3C87766096E9}" destId="{A8ED4AE7-B309-4E59-B673-94030C34884F}" srcOrd="0" destOrd="0" presId="urn:microsoft.com/office/officeart/2008/layout/LinedList"/>
    <dgm:cxn modelId="{E3A7687E-E266-4D95-B8DC-B741EE06714D}" type="presParOf" srcId="{2AD40097-B683-4575-8BA7-3C87766096E9}" destId="{0D82A965-26FF-4B8D-B60A-C18D03F3D8C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B74EE1-C45F-4CF7-894B-E402CF8AC924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8F7F50F-99A6-475A-B1D8-F1AEE4F476AD}">
      <dgm:prSet/>
      <dgm:spPr/>
      <dgm:t>
        <a:bodyPr/>
        <a:lstStyle/>
        <a:p>
          <a:r>
            <a:rPr lang="fr-FR" b="1" dirty="0"/>
            <a:t>Quand le cap proximal est bien défini </a:t>
          </a:r>
          <a:r>
            <a:rPr lang="fr-FR" dirty="0"/>
            <a:t>et dans des cas bien sélectionné l’HDR peut aider en apportant une information visuelle en plus. </a:t>
          </a:r>
          <a:endParaRPr lang="en-US" dirty="0"/>
        </a:p>
      </dgm:t>
    </dgm:pt>
    <dgm:pt modelId="{1A8CBCA4-27F3-44B1-BA32-44B830899293}" type="parTrans" cxnId="{C43F71BE-385E-4C51-A993-C84A39FC0EA0}">
      <dgm:prSet/>
      <dgm:spPr/>
      <dgm:t>
        <a:bodyPr/>
        <a:lstStyle/>
        <a:p>
          <a:endParaRPr lang="en-US"/>
        </a:p>
      </dgm:t>
    </dgm:pt>
    <dgm:pt modelId="{C5CEAF0A-917D-4E1F-895A-F2974E44523B}" type="sibTrans" cxnId="{C43F71BE-385E-4C51-A993-C84A39FC0EA0}">
      <dgm:prSet/>
      <dgm:spPr/>
      <dgm:t>
        <a:bodyPr/>
        <a:lstStyle/>
        <a:p>
          <a:endParaRPr lang="en-US"/>
        </a:p>
      </dgm:t>
    </dgm:pt>
    <dgm:pt modelId="{1CD75291-A246-4088-8D6B-21943FA0D466}">
      <dgm:prSet/>
      <dgm:spPr/>
      <dgm:t>
        <a:bodyPr/>
        <a:lstStyle/>
        <a:p>
          <a:r>
            <a:rPr lang="fr-FR" dirty="0"/>
            <a:t>Ces cas restent </a:t>
          </a:r>
          <a:r>
            <a:rPr lang="fr-FR" b="1" dirty="0"/>
            <a:t>relativement simples </a:t>
          </a:r>
          <a:r>
            <a:rPr lang="fr-FR" dirty="0"/>
            <a:t>et en majorité </a:t>
          </a:r>
          <a:r>
            <a:rPr lang="fr-FR" dirty="0" err="1"/>
            <a:t>résolvables</a:t>
          </a:r>
          <a:r>
            <a:rPr lang="fr-FR" dirty="0"/>
            <a:t> en antérograde (100% de succès du papier)</a:t>
          </a:r>
          <a:endParaRPr lang="en-US" dirty="0"/>
        </a:p>
      </dgm:t>
    </dgm:pt>
    <dgm:pt modelId="{BF8F4A1E-9DFC-4A7F-833C-4AE3FF2C16E1}" type="parTrans" cxnId="{73A7FA5D-227C-4077-AC80-BDE77B4A4B85}">
      <dgm:prSet/>
      <dgm:spPr/>
      <dgm:t>
        <a:bodyPr/>
        <a:lstStyle/>
        <a:p>
          <a:endParaRPr lang="en-US"/>
        </a:p>
      </dgm:t>
    </dgm:pt>
    <dgm:pt modelId="{405EF200-0E81-44DB-85D1-F4BDE4394AD9}" type="sibTrans" cxnId="{73A7FA5D-227C-4077-AC80-BDE77B4A4B85}">
      <dgm:prSet/>
      <dgm:spPr/>
      <dgm:t>
        <a:bodyPr/>
        <a:lstStyle/>
        <a:p>
          <a:endParaRPr lang="en-US"/>
        </a:p>
      </dgm:t>
    </dgm:pt>
    <dgm:pt modelId="{3545F8CB-6BC3-4546-83E2-22960D642B52}">
      <dgm:prSet/>
      <dgm:spPr/>
      <dgm:t>
        <a:bodyPr/>
        <a:lstStyle/>
        <a:p>
          <a:r>
            <a:rPr lang="fr-FR" dirty="0"/>
            <a:t>L’interprétation </a:t>
          </a:r>
          <a:r>
            <a:rPr lang="fr-FR" b="1" dirty="0"/>
            <a:t>des types agiographiques </a:t>
          </a:r>
          <a:r>
            <a:rPr lang="fr-FR" dirty="0"/>
            <a:t>et leurs implications pratiques manquent (1,2A ou 2B un guide polymérique tu prendras)</a:t>
          </a:r>
          <a:endParaRPr lang="en-US" dirty="0"/>
        </a:p>
      </dgm:t>
    </dgm:pt>
    <dgm:pt modelId="{6653AC5F-2A92-4E1F-9EC1-7F4EE6A2F7E6}" type="parTrans" cxnId="{9B356737-CFDC-4EC2-B237-F3E875043731}">
      <dgm:prSet/>
      <dgm:spPr/>
      <dgm:t>
        <a:bodyPr/>
        <a:lstStyle/>
        <a:p>
          <a:endParaRPr lang="en-US"/>
        </a:p>
      </dgm:t>
    </dgm:pt>
    <dgm:pt modelId="{A5C9F7EF-FD40-4C27-95DB-637343E54132}" type="sibTrans" cxnId="{9B356737-CFDC-4EC2-B237-F3E875043731}">
      <dgm:prSet/>
      <dgm:spPr/>
      <dgm:t>
        <a:bodyPr/>
        <a:lstStyle/>
        <a:p>
          <a:endParaRPr lang="en-US"/>
        </a:p>
      </dgm:t>
    </dgm:pt>
    <dgm:pt modelId="{E25D2198-82F0-44AE-B39E-50364A13F958}">
      <dgm:prSet/>
      <dgm:spPr/>
      <dgm:t>
        <a:bodyPr/>
        <a:lstStyle/>
        <a:p>
          <a:r>
            <a:rPr lang="fr-FR" b="1" dirty="0"/>
            <a:t>La maitrises des guides spécialisés </a:t>
          </a:r>
          <a:r>
            <a:rPr lang="fr-FR" dirty="0"/>
            <a:t>reste la principale compétence de l’opérateur avec ou sans HDR</a:t>
          </a:r>
          <a:endParaRPr lang="en-US" dirty="0"/>
        </a:p>
      </dgm:t>
    </dgm:pt>
    <dgm:pt modelId="{EC57E7EB-62B9-4212-A2E9-1411B61390DD}" type="parTrans" cxnId="{32C2E8A2-CBDF-4C65-AE5B-D99D7530724B}">
      <dgm:prSet/>
      <dgm:spPr/>
      <dgm:t>
        <a:bodyPr/>
        <a:lstStyle/>
        <a:p>
          <a:endParaRPr lang="en-US"/>
        </a:p>
      </dgm:t>
    </dgm:pt>
    <dgm:pt modelId="{C122D2C6-0C90-4784-864A-40D42368C6AC}" type="sibTrans" cxnId="{32C2E8A2-CBDF-4C65-AE5B-D99D7530724B}">
      <dgm:prSet/>
      <dgm:spPr/>
      <dgm:t>
        <a:bodyPr/>
        <a:lstStyle/>
        <a:p>
          <a:endParaRPr lang="en-US"/>
        </a:p>
      </dgm:t>
    </dgm:pt>
    <dgm:pt modelId="{1B345253-38C7-42F2-8A18-1401F8491A00}">
      <dgm:prSet/>
      <dgm:spPr/>
      <dgm:t>
        <a:bodyPr/>
        <a:lstStyle/>
        <a:p>
          <a:r>
            <a:rPr lang="fr-FR" dirty="0"/>
            <a:t>Les </a:t>
          </a:r>
          <a:r>
            <a:rPr lang="fr-FR" b="1" dirty="0"/>
            <a:t>CTO complexes </a:t>
          </a:r>
          <a:r>
            <a:rPr lang="fr-FR" dirty="0"/>
            <a:t>nécessiteront toujours des </a:t>
          </a:r>
          <a:r>
            <a:rPr lang="fr-FR" b="1" dirty="0"/>
            <a:t>solutions complexes </a:t>
          </a:r>
          <a:r>
            <a:rPr lang="fr-FR" dirty="0"/>
            <a:t>dans le cadre de l’algorithme hybride.</a:t>
          </a:r>
          <a:endParaRPr lang="en-US" dirty="0"/>
        </a:p>
      </dgm:t>
    </dgm:pt>
    <dgm:pt modelId="{D5281E83-CDAB-4EBA-8D5E-C4BB0CE7DF9E}" type="parTrans" cxnId="{09B607D5-D202-4019-838C-059E6DD883EB}">
      <dgm:prSet/>
      <dgm:spPr/>
      <dgm:t>
        <a:bodyPr/>
        <a:lstStyle/>
        <a:p>
          <a:endParaRPr lang="en-US"/>
        </a:p>
      </dgm:t>
    </dgm:pt>
    <dgm:pt modelId="{368C869A-8E6F-4CFF-B0F6-7EFB4434603D}" type="sibTrans" cxnId="{09B607D5-D202-4019-838C-059E6DD883EB}">
      <dgm:prSet/>
      <dgm:spPr/>
      <dgm:t>
        <a:bodyPr/>
        <a:lstStyle/>
        <a:p>
          <a:endParaRPr lang="en-US"/>
        </a:p>
      </dgm:t>
    </dgm:pt>
    <dgm:pt modelId="{68DB75DB-124C-4E5C-BE2C-F68485BB4445}" type="pres">
      <dgm:prSet presAssocID="{B4B74EE1-C45F-4CF7-894B-E402CF8AC924}" presName="vert0" presStyleCnt="0">
        <dgm:presLayoutVars>
          <dgm:dir/>
          <dgm:animOne val="branch"/>
          <dgm:animLvl val="lvl"/>
        </dgm:presLayoutVars>
      </dgm:prSet>
      <dgm:spPr/>
    </dgm:pt>
    <dgm:pt modelId="{598795DC-6123-4A7D-8524-CB74B3D011C4}" type="pres">
      <dgm:prSet presAssocID="{18F7F50F-99A6-475A-B1D8-F1AEE4F476AD}" presName="thickLine" presStyleLbl="alignNode1" presStyleIdx="0" presStyleCnt="5"/>
      <dgm:spPr/>
    </dgm:pt>
    <dgm:pt modelId="{D988E754-565A-4BF5-B18C-798826C81CAF}" type="pres">
      <dgm:prSet presAssocID="{18F7F50F-99A6-475A-B1D8-F1AEE4F476AD}" presName="horz1" presStyleCnt="0"/>
      <dgm:spPr/>
    </dgm:pt>
    <dgm:pt modelId="{139BF81D-9EE2-46CD-8BC5-B9F63968B077}" type="pres">
      <dgm:prSet presAssocID="{18F7F50F-99A6-475A-B1D8-F1AEE4F476AD}" presName="tx1" presStyleLbl="revTx" presStyleIdx="0" presStyleCnt="5"/>
      <dgm:spPr/>
    </dgm:pt>
    <dgm:pt modelId="{33861FBC-9073-49E1-8432-A4B6F35C66FC}" type="pres">
      <dgm:prSet presAssocID="{18F7F50F-99A6-475A-B1D8-F1AEE4F476AD}" presName="vert1" presStyleCnt="0"/>
      <dgm:spPr/>
    </dgm:pt>
    <dgm:pt modelId="{8136BBDF-ED31-449D-9551-367CCA3D31CE}" type="pres">
      <dgm:prSet presAssocID="{1CD75291-A246-4088-8D6B-21943FA0D466}" presName="thickLine" presStyleLbl="alignNode1" presStyleIdx="1" presStyleCnt="5"/>
      <dgm:spPr/>
    </dgm:pt>
    <dgm:pt modelId="{D1D7825C-8DF0-4DAF-AC66-9FF5CBB20CEB}" type="pres">
      <dgm:prSet presAssocID="{1CD75291-A246-4088-8D6B-21943FA0D466}" presName="horz1" presStyleCnt="0"/>
      <dgm:spPr/>
    </dgm:pt>
    <dgm:pt modelId="{6EFF14E7-2240-488F-93BC-AEDDE0A3DAE7}" type="pres">
      <dgm:prSet presAssocID="{1CD75291-A246-4088-8D6B-21943FA0D466}" presName="tx1" presStyleLbl="revTx" presStyleIdx="1" presStyleCnt="5"/>
      <dgm:spPr/>
    </dgm:pt>
    <dgm:pt modelId="{9F33A9E7-7B30-4246-8E4B-C075A79C754F}" type="pres">
      <dgm:prSet presAssocID="{1CD75291-A246-4088-8D6B-21943FA0D466}" presName="vert1" presStyleCnt="0"/>
      <dgm:spPr/>
    </dgm:pt>
    <dgm:pt modelId="{FE4D8565-4728-42DD-BBE6-72ADCFBCF21A}" type="pres">
      <dgm:prSet presAssocID="{3545F8CB-6BC3-4546-83E2-22960D642B52}" presName="thickLine" presStyleLbl="alignNode1" presStyleIdx="2" presStyleCnt="5"/>
      <dgm:spPr/>
    </dgm:pt>
    <dgm:pt modelId="{B6028151-99A2-4AAF-A1EF-AB2A949E463C}" type="pres">
      <dgm:prSet presAssocID="{3545F8CB-6BC3-4546-83E2-22960D642B52}" presName="horz1" presStyleCnt="0"/>
      <dgm:spPr/>
    </dgm:pt>
    <dgm:pt modelId="{1DA8C935-508D-4A8B-A743-04A7F3CB2613}" type="pres">
      <dgm:prSet presAssocID="{3545F8CB-6BC3-4546-83E2-22960D642B52}" presName="tx1" presStyleLbl="revTx" presStyleIdx="2" presStyleCnt="5"/>
      <dgm:spPr/>
    </dgm:pt>
    <dgm:pt modelId="{C67048BE-3DD9-4D08-B3BB-6684792B20EC}" type="pres">
      <dgm:prSet presAssocID="{3545F8CB-6BC3-4546-83E2-22960D642B52}" presName="vert1" presStyleCnt="0"/>
      <dgm:spPr/>
    </dgm:pt>
    <dgm:pt modelId="{FBAC199E-25E6-41EC-BA56-BB94619610C3}" type="pres">
      <dgm:prSet presAssocID="{E25D2198-82F0-44AE-B39E-50364A13F958}" presName="thickLine" presStyleLbl="alignNode1" presStyleIdx="3" presStyleCnt="5"/>
      <dgm:spPr/>
    </dgm:pt>
    <dgm:pt modelId="{60AEE1BD-F2FB-49E6-88C8-610807C2652C}" type="pres">
      <dgm:prSet presAssocID="{E25D2198-82F0-44AE-B39E-50364A13F958}" presName="horz1" presStyleCnt="0"/>
      <dgm:spPr/>
    </dgm:pt>
    <dgm:pt modelId="{F17E30BE-9249-4291-8629-B551519533AF}" type="pres">
      <dgm:prSet presAssocID="{E25D2198-82F0-44AE-B39E-50364A13F958}" presName="tx1" presStyleLbl="revTx" presStyleIdx="3" presStyleCnt="5"/>
      <dgm:spPr/>
    </dgm:pt>
    <dgm:pt modelId="{EDCC6AE2-5875-47CA-995B-77CACF58B5EF}" type="pres">
      <dgm:prSet presAssocID="{E25D2198-82F0-44AE-B39E-50364A13F958}" presName="vert1" presStyleCnt="0"/>
      <dgm:spPr/>
    </dgm:pt>
    <dgm:pt modelId="{ECD80EC1-5A50-4F00-8A19-97E5E0A041DF}" type="pres">
      <dgm:prSet presAssocID="{1B345253-38C7-42F2-8A18-1401F8491A00}" presName="thickLine" presStyleLbl="alignNode1" presStyleIdx="4" presStyleCnt="5"/>
      <dgm:spPr/>
    </dgm:pt>
    <dgm:pt modelId="{AB9E96E7-24CB-4C3C-94CF-28EC1E42E79B}" type="pres">
      <dgm:prSet presAssocID="{1B345253-38C7-42F2-8A18-1401F8491A00}" presName="horz1" presStyleCnt="0"/>
      <dgm:spPr/>
    </dgm:pt>
    <dgm:pt modelId="{D27B3C7F-5B4F-49F8-8CE6-0E6A185D6AFA}" type="pres">
      <dgm:prSet presAssocID="{1B345253-38C7-42F2-8A18-1401F8491A00}" presName="tx1" presStyleLbl="revTx" presStyleIdx="4" presStyleCnt="5"/>
      <dgm:spPr/>
    </dgm:pt>
    <dgm:pt modelId="{848E8B09-F0F2-47AA-A159-52CDFA0C6664}" type="pres">
      <dgm:prSet presAssocID="{1B345253-38C7-42F2-8A18-1401F8491A00}" presName="vert1" presStyleCnt="0"/>
      <dgm:spPr/>
    </dgm:pt>
  </dgm:ptLst>
  <dgm:cxnLst>
    <dgm:cxn modelId="{1EFA2323-EC48-42FE-ACFF-C0C0F7935862}" type="presOf" srcId="{1B345253-38C7-42F2-8A18-1401F8491A00}" destId="{D27B3C7F-5B4F-49F8-8CE6-0E6A185D6AFA}" srcOrd="0" destOrd="0" presId="urn:microsoft.com/office/officeart/2008/layout/LinedList"/>
    <dgm:cxn modelId="{9B356737-CFDC-4EC2-B237-F3E875043731}" srcId="{B4B74EE1-C45F-4CF7-894B-E402CF8AC924}" destId="{3545F8CB-6BC3-4546-83E2-22960D642B52}" srcOrd="2" destOrd="0" parTransId="{6653AC5F-2A92-4E1F-9EC1-7F4EE6A2F7E6}" sibTransId="{A5C9F7EF-FD40-4C27-95DB-637343E54132}"/>
    <dgm:cxn modelId="{73A7FA5D-227C-4077-AC80-BDE77B4A4B85}" srcId="{B4B74EE1-C45F-4CF7-894B-E402CF8AC924}" destId="{1CD75291-A246-4088-8D6B-21943FA0D466}" srcOrd="1" destOrd="0" parTransId="{BF8F4A1E-9DFC-4A7F-833C-4AE3FF2C16E1}" sibTransId="{405EF200-0E81-44DB-85D1-F4BDE4394AD9}"/>
    <dgm:cxn modelId="{47844797-ECA4-4F0E-B7B3-D7A991EE34EF}" type="presOf" srcId="{1CD75291-A246-4088-8D6B-21943FA0D466}" destId="{6EFF14E7-2240-488F-93BC-AEDDE0A3DAE7}" srcOrd="0" destOrd="0" presId="urn:microsoft.com/office/officeart/2008/layout/LinedList"/>
    <dgm:cxn modelId="{06EB719F-DEF3-4F0A-AD0B-40BD7CD68B0B}" type="presOf" srcId="{B4B74EE1-C45F-4CF7-894B-E402CF8AC924}" destId="{68DB75DB-124C-4E5C-BE2C-F68485BB4445}" srcOrd="0" destOrd="0" presId="urn:microsoft.com/office/officeart/2008/layout/LinedList"/>
    <dgm:cxn modelId="{32C2E8A2-CBDF-4C65-AE5B-D99D7530724B}" srcId="{B4B74EE1-C45F-4CF7-894B-E402CF8AC924}" destId="{E25D2198-82F0-44AE-B39E-50364A13F958}" srcOrd="3" destOrd="0" parTransId="{EC57E7EB-62B9-4212-A2E9-1411B61390DD}" sibTransId="{C122D2C6-0C90-4784-864A-40D42368C6AC}"/>
    <dgm:cxn modelId="{716FD9B7-9F86-4D8B-AAF9-596900948A76}" type="presOf" srcId="{E25D2198-82F0-44AE-B39E-50364A13F958}" destId="{F17E30BE-9249-4291-8629-B551519533AF}" srcOrd="0" destOrd="0" presId="urn:microsoft.com/office/officeart/2008/layout/LinedList"/>
    <dgm:cxn modelId="{C43F71BE-385E-4C51-A993-C84A39FC0EA0}" srcId="{B4B74EE1-C45F-4CF7-894B-E402CF8AC924}" destId="{18F7F50F-99A6-475A-B1D8-F1AEE4F476AD}" srcOrd="0" destOrd="0" parTransId="{1A8CBCA4-27F3-44B1-BA32-44B830899293}" sibTransId="{C5CEAF0A-917D-4E1F-895A-F2974E44523B}"/>
    <dgm:cxn modelId="{09B607D5-D202-4019-838C-059E6DD883EB}" srcId="{B4B74EE1-C45F-4CF7-894B-E402CF8AC924}" destId="{1B345253-38C7-42F2-8A18-1401F8491A00}" srcOrd="4" destOrd="0" parTransId="{D5281E83-CDAB-4EBA-8D5E-C4BB0CE7DF9E}" sibTransId="{368C869A-8E6F-4CFF-B0F6-7EFB4434603D}"/>
    <dgm:cxn modelId="{59F326E7-7219-4058-82CC-C44581DA9862}" type="presOf" srcId="{18F7F50F-99A6-475A-B1D8-F1AEE4F476AD}" destId="{139BF81D-9EE2-46CD-8BC5-B9F63968B077}" srcOrd="0" destOrd="0" presId="urn:microsoft.com/office/officeart/2008/layout/LinedList"/>
    <dgm:cxn modelId="{D1AB9FF7-8F7A-4204-A9B6-9658D181F3B0}" type="presOf" srcId="{3545F8CB-6BC3-4546-83E2-22960D642B52}" destId="{1DA8C935-508D-4A8B-A743-04A7F3CB2613}" srcOrd="0" destOrd="0" presId="urn:microsoft.com/office/officeart/2008/layout/LinedList"/>
    <dgm:cxn modelId="{3B9B90B7-754C-470C-9525-0A76ACB0FB98}" type="presParOf" srcId="{68DB75DB-124C-4E5C-BE2C-F68485BB4445}" destId="{598795DC-6123-4A7D-8524-CB74B3D011C4}" srcOrd="0" destOrd="0" presId="urn:microsoft.com/office/officeart/2008/layout/LinedList"/>
    <dgm:cxn modelId="{1522B5AE-F607-4655-A4C8-3E3D8981E286}" type="presParOf" srcId="{68DB75DB-124C-4E5C-BE2C-F68485BB4445}" destId="{D988E754-565A-4BF5-B18C-798826C81CAF}" srcOrd="1" destOrd="0" presId="urn:microsoft.com/office/officeart/2008/layout/LinedList"/>
    <dgm:cxn modelId="{7A790BED-56A2-4075-8A42-818B892CE4DF}" type="presParOf" srcId="{D988E754-565A-4BF5-B18C-798826C81CAF}" destId="{139BF81D-9EE2-46CD-8BC5-B9F63968B077}" srcOrd="0" destOrd="0" presId="urn:microsoft.com/office/officeart/2008/layout/LinedList"/>
    <dgm:cxn modelId="{24521207-5C93-4D61-9FA0-C7CDEF15250B}" type="presParOf" srcId="{D988E754-565A-4BF5-B18C-798826C81CAF}" destId="{33861FBC-9073-49E1-8432-A4B6F35C66FC}" srcOrd="1" destOrd="0" presId="urn:microsoft.com/office/officeart/2008/layout/LinedList"/>
    <dgm:cxn modelId="{A8E63D0D-991C-411A-AF79-4728752471DC}" type="presParOf" srcId="{68DB75DB-124C-4E5C-BE2C-F68485BB4445}" destId="{8136BBDF-ED31-449D-9551-367CCA3D31CE}" srcOrd="2" destOrd="0" presId="urn:microsoft.com/office/officeart/2008/layout/LinedList"/>
    <dgm:cxn modelId="{9B6258F1-A8F3-461D-A32C-D976B71EE606}" type="presParOf" srcId="{68DB75DB-124C-4E5C-BE2C-F68485BB4445}" destId="{D1D7825C-8DF0-4DAF-AC66-9FF5CBB20CEB}" srcOrd="3" destOrd="0" presId="urn:microsoft.com/office/officeart/2008/layout/LinedList"/>
    <dgm:cxn modelId="{F4173B63-67FD-41BC-B9BA-7C8EE69B2689}" type="presParOf" srcId="{D1D7825C-8DF0-4DAF-AC66-9FF5CBB20CEB}" destId="{6EFF14E7-2240-488F-93BC-AEDDE0A3DAE7}" srcOrd="0" destOrd="0" presId="urn:microsoft.com/office/officeart/2008/layout/LinedList"/>
    <dgm:cxn modelId="{FD20D777-1FF1-40BC-BEDA-ADB1FE9266B6}" type="presParOf" srcId="{D1D7825C-8DF0-4DAF-AC66-9FF5CBB20CEB}" destId="{9F33A9E7-7B30-4246-8E4B-C075A79C754F}" srcOrd="1" destOrd="0" presId="urn:microsoft.com/office/officeart/2008/layout/LinedList"/>
    <dgm:cxn modelId="{03F457D0-5E7E-4D97-93ED-84A91A7AD9E2}" type="presParOf" srcId="{68DB75DB-124C-4E5C-BE2C-F68485BB4445}" destId="{FE4D8565-4728-42DD-BBE6-72ADCFBCF21A}" srcOrd="4" destOrd="0" presId="urn:microsoft.com/office/officeart/2008/layout/LinedList"/>
    <dgm:cxn modelId="{D6FF314A-E5D5-46D5-9B2A-37AB7E4AA0B4}" type="presParOf" srcId="{68DB75DB-124C-4E5C-BE2C-F68485BB4445}" destId="{B6028151-99A2-4AAF-A1EF-AB2A949E463C}" srcOrd="5" destOrd="0" presId="urn:microsoft.com/office/officeart/2008/layout/LinedList"/>
    <dgm:cxn modelId="{DEFF6A23-51F9-4520-A89C-753DBD9851C1}" type="presParOf" srcId="{B6028151-99A2-4AAF-A1EF-AB2A949E463C}" destId="{1DA8C935-508D-4A8B-A743-04A7F3CB2613}" srcOrd="0" destOrd="0" presId="urn:microsoft.com/office/officeart/2008/layout/LinedList"/>
    <dgm:cxn modelId="{46F95380-3A1C-42B2-B893-C281C7429E9B}" type="presParOf" srcId="{B6028151-99A2-4AAF-A1EF-AB2A949E463C}" destId="{C67048BE-3DD9-4D08-B3BB-6684792B20EC}" srcOrd="1" destOrd="0" presId="urn:microsoft.com/office/officeart/2008/layout/LinedList"/>
    <dgm:cxn modelId="{6F4BF687-3549-4652-99CE-20067E439880}" type="presParOf" srcId="{68DB75DB-124C-4E5C-BE2C-F68485BB4445}" destId="{FBAC199E-25E6-41EC-BA56-BB94619610C3}" srcOrd="6" destOrd="0" presId="urn:microsoft.com/office/officeart/2008/layout/LinedList"/>
    <dgm:cxn modelId="{BEFF0E20-0BF5-4F15-8C67-B4C993D8C9D8}" type="presParOf" srcId="{68DB75DB-124C-4E5C-BE2C-F68485BB4445}" destId="{60AEE1BD-F2FB-49E6-88C8-610807C2652C}" srcOrd="7" destOrd="0" presId="urn:microsoft.com/office/officeart/2008/layout/LinedList"/>
    <dgm:cxn modelId="{9E2FBEE0-0BDC-459A-A974-1E75205B5729}" type="presParOf" srcId="{60AEE1BD-F2FB-49E6-88C8-610807C2652C}" destId="{F17E30BE-9249-4291-8629-B551519533AF}" srcOrd="0" destOrd="0" presId="urn:microsoft.com/office/officeart/2008/layout/LinedList"/>
    <dgm:cxn modelId="{19ED1C39-C52D-442F-8B74-E15C690A0080}" type="presParOf" srcId="{60AEE1BD-F2FB-49E6-88C8-610807C2652C}" destId="{EDCC6AE2-5875-47CA-995B-77CACF58B5EF}" srcOrd="1" destOrd="0" presId="urn:microsoft.com/office/officeart/2008/layout/LinedList"/>
    <dgm:cxn modelId="{934743CD-C520-45CC-8FEB-7CD6730018A7}" type="presParOf" srcId="{68DB75DB-124C-4E5C-BE2C-F68485BB4445}" destId="{ECD80EC1-5A50-4F00-8A19-97E5E0A041DF}" srcOrd="8" destOrd="0" presId="urn:microsoft.com/office/officeart/2008/layout/LinedList"/>
    <dgm:cxn modelId="{9018EAD4-EB60-4A57-AF04-0F2E5DA81E59}" type="presParOf" srcId="{68DB75DB-124C-4E5C-BE2C-F68485BB4445}" destId="{AB9E96E7-24CB-4C3C-94CF-28EC1E42E79B}" srcOrd="9" destOrd="0" presId="urn:microsoft.com/office/officeart/2008/layout/LinedList"/>
    <dgm:cxn modelId="{291A6245-BE58-4439-A5C3-A7FB7D2D6930}" type="presParOf" srcId="{AB9E96E7-24CB-4C3C-94CF-28EC1E42E79B}" destId="{D27B3C7F-5B4F-49F8-8CE6-0E6A185D6AFA}" srcOrd="0" destOrd="0" presId="urn:microsoft.com/office/officeart/2008/layout/LinedList"/>
    <dgm:cxn modelId="{CB2A238A-D308-43A1-9CE6-04DD5AB1CEF4}" type="presParOf" srcId="{AB9E96E7-24CB-4C3C-94CF-28EC1E42E79B}" destId="{848E8B09-F0F2-47AA-A159-52CDFA0C66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3BE8D7-5AD6-4B2B-B9C2-27F560FF7691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E4F1E74-92EB-44C9-8E55-19918890DF4A}">
      <dgm:prSet/>
      <dgm:spPr/>
      <dgm:t>
        <a:bodyPr/>
        <a:lstStyle/>
        <a:p>
          <a:r>
            <a:rPr lang="fr-FR" noProof="0" dirty="0"/>
            <a:t>L’HDR se veut par ses auteurs une technique à part entière de revascularisation des CTO avec laquelle on choisit de débuter.</a:t>
          </a:r>
        </a:p>
      </dgm:t>
    </dgm:pt>
    <dgm:pt modelId="{C0E15B87-9782-4F94-BFA4-2CDC0527C29D}" type="parTrans" cxnId="{ED7AB007-57AD-44FF-A1D4-96AAE2094F6E}">
      <dgm:prSet/>
      <dgm:spPr/>
      <dgm:t>
        <a:bodyPr/>
        <a:lstStyle/>
        <a:p>
          <a:endParaRPr lang="en-US"/>
        </a:p>
      </dgm:t>
    </dgm:pt>
    <dgm:pt modelId="{D0461874-3A7D-42B1-82E4-60EEDEC8A108}" type="sibTrans" cxnId="{ED7AB007-57AD-44FF-A1D4-96AAE2094F6E}">
      <dgm:prSet/>
      <dgm:spPr/>
      <dgm:t>
        <a:bodyPr/>
        <a:lstStyle/>
        <a:p>
          <a:endParaRPr lang="en-US"/>
        </a:p>
      </dgm:t>
    </dgm:pt>
    <dgm:pt modelId="{FFB8CB00-6849-4AB1-9883-4E9CC7C236C0}">
      <dgm:prSet/>
      <dgm:spPr/>
      <dgm:t>
        <a:bodyPr/>
        <a:lstStyle/>
        <a:p>
          <a:r>
            <a:rPr lang="fr-FR" noProof="0" dirty="0"/>
            <a:t>C’est une « </a:t>
          </a:r>
          <a:r>
            <a:rPr lang="fr-FR" b="1" noProof="0" dirty="0"/>
            <a:t>évolution plutôt qu’une révolution »</a:t>
          </a:r>
          <a:r>
            <a:rPr lang="fr-FR" noProof="0" dirty="0"/>
            <a:t>  de la technique des micro-chenaux décrite par </a:t>
          </a:r>
          <a:r>
            <a:rPr lang="fr-FR" noProof="0" dirty="0" err="1"/>
            <a:t>Carlino</a:t>
          </a:r>
          <a:r>
            <a:rPr lang="fr-FR" noProof="0" dirty="0"/>
            <a:t> en 2008. </a:t>
          </a:r>
        </a:p>
      </dgm:t>
    </dgm:pt>
    <dgm:pt modelId="{646BFE33-B1BC-47A1-9A33-EB27F7241868}" type="parTrans" cxnId="{3325B3C2-D2FD-45B5-ABD1-A83C3E6897BB}">
      <dgm:prSet/>
      <dgm:spPr/>
      <dgm:t>
        <a:bodyPr/>
        <a:lstStyle/>
        <a:p>
          <a:endParaRPr lang="en-US"/>
        </a:p>
      </dgm:t>
    </dgm:pt>
    <dgm:pt modelId="{1B69F212-F836-49EF-80AC-FC872FBB0C88}" type="sibTrans" cxnId="{3325B3C2-D2FD-45B5-ABD1-A83C3E6897BB}">
      <dgm:prSet/>
      <dgm:spPr/>
      <dgm:t>
        <a:bodyPr/>
        <a:lstStyle/>
        <a:p>
          <a:endParaRPr lang="en-US"/>
        </a:p>
      </dgm:t>
    </dgm:pt>
    <dgm:pt modelId="{99F3BBB4-36AC-4534-9B25-BF6D1EDF8732}">
      <dgm:prSet/>
      <dgm:spPr/>
      <dgm:t>
        <a:bodyPr/>
        <a:lstStyle/>
        <a:p>
          <a:r>
            <a:rPr lang="fr-FR" noProof="0" dirty="0"/>
            <a:t>L’auteur tente de placer une technique qui est resté une niche réservée au scénarios complexe dans l’algorithme hybride</a:t>
          </a:r>
        </a:p>
      </dgm:t>
    </dgm:pt>
    <dgm:pt modelId="{AB2DC653-1E90-40E7-BD51-5744E574C56E}" type="parTrans" cxnId="{82408EDB-58E4-4F13-9D44-A17C5BB31872}">
      <dgm:prSet/>
      <dgm:spPr/>
      <dgm:t>
        <a:bodyPr/>
        <a:lstStyle/>
        <a:p>
          <a:endParaRPr lang="en-US"/>
        </a:p>
      </dgm:t>
    </dgm:pt>
    <dgm:pt modelId="{CF9DCA9B-E5A6-423C-A25A-958089577FEA}" type="sibTrans" cxnId="{82408EDB-58E4-4F13-9D44-A17C5BB31872}">
      <dgm:prSet/>
      <dgm:spPr/>
      <dgm:t>
        <a:bodyPr/>
        <a:lstStyle/>
        <a:p>
          <a:endParaRPr lang="en-US"/>
        </a:p>
      </dgm:t>
    </dgm:pt>
    <dgm:pt modelId="{8653037F-1C6F-40C6-8E4D-64BE6C97C882}">
      <dgm:prSet/>
      <dgm:spPr/>
      <dgm:t>
        <a:bodyPr/>
        <a:lstStyle/>
        <a:p>
          <a:r>
            <a:rPr lang="fr-FR" noProof="0" dirty="0"/>
            <a:t>Elle reste quand même facile à réaliser et ne compromet  pas l’issue de la procédure à condition de la coupler aux compétences de réentrée et de rétrograde en cas d’échec </a:t>
          </a:r>
        </a:p>
      </dgm:t>
    </dgm:pt>
    <dgm:pt modelId="{77175ECF-26BA-479E-89E8-E9857FFF322E}" type="parTrans" cxnId="{3D9B2106-BB5C-4637-AE39-C1AFD40CD89D}">
      <dgm:prSet/>
      <dgm:spPr/>
      <dgm:t>
        <a:bodyPr/>
        <a:lstStyle/>
        <a:p>
          <a:endParaRPr lang="fr-FR"/>
        </a:p>
      </dgm:t>
    </dgm:pt>
    <dgm:pt modelId="{D0DB5260-54FF-4CD7-BD24-8DBE11EA3484}" type="sibTrans" cxnId="{3D9B2106-BB5C-4637-AE39-C1AFD40CD89D}">
      <dgm:prSet/>
      <dgm:spPr/>
      <dgm:t>
        <a:bodyPr/>
        <a:lstStyle/>
        <a:p>
          <a:endParaRPr lang="fr-FR"/>
        </a:p>
      </dgm:t>
    </dgm:pt>
    <dgm:pt modelId="{DCF00663-A829-40D7-9D88-3B27D2BA6BE1}" type="pres">
      <dgm:prSet presAssocID="{413BE8D7-5AD6-4B2B-B9C2-27F560FF7691}" presName="vert0" presStyleCnt="0">
        <dgm:presLayoutVars>
          <dgm:dir/>
          <dgm:animOne val="branch"/>
          <dgm:animLvl val="lvl"/>
        </dgm:presLayoutVars>
      </dgm:prSet>
      <dgm:spPr/>
    </dgm:pt>
    <dgm:pt modelId="{6BABBE03-0350-4D01-A47A-172ABB048A83}" type="pres">
      <dgm:prSet presAssocID="{3E4F1E74-92EB-44C9-8E55-19918890DF4A}" presName="thickLine" presStyleLbl="alignNode1" presStyleIdx="0" presStyleCnt="4"/>
      <dgm:spPr/>
    </dgm:pt>
    <dgm:pt modelId="{3605B39F-CFA5-48EC-A9D3-31761FE17BA1}" type="pres">
      <dgm:prSet presAssocID="{3E4F1E74-92EB-44C9-8E55-19918890DF4A}" presName="horz1" presStyleCnt="0"/>
      <dgm:spPr/>
    </dgm:pt>
    <dgm:pt modelId="{57CAB1BF-CB82-462E-BCED-7E8D30D70C64}" type="pres">
      <dgm:prSet presAssocID="{3E4F1E74-92EB-44C9-8E55-19918890DF4A}" presName="tx1" presStyleLbl="revTx" presStyleIdx="0" presStyleCnt="4"/>
      <dgm:spPr/>
    </dgm:pt>
    <dgm:pt modelId="{76019ED1-F364-4848-880F-D7EBD26B6E17}" type="pres">
      <dgm:prSet presAssocID="{3E4F1E74-92EB-44C9-8E55-19918890DF4A}" presName="vert1" presStyleCnt="0"/>
      <dgm:spPr/>
    </dgm:pt>
    <dgm:pt modelId="{3C5EA380-9735-48F8-9337-A214A2E75EE4}" type="pres">
      <dgm:prSet presAssocID="{FFB8CB00-6849-4AB1-9883-4E9CC7C236C0}" presName="thickLine" presStyleLbl="alignNode1" presStyleIdx="1" presStyleCnt="4"/>
      <dgm:spPr/>
    </dgm:pt>
    <dgm:pt modelId="{70DEA8CF-0491-465C-8D1F-2D61E1D8822A}" type="pres">
      <dgm:prSet presAssocID="{FFB8CB00-6849-4AB1-9883-4E9CC7C236C0}" presName="horz1" presStyleCnt="0"/>
      <dgm:spPr/>
    </dgm:pt>
    <dgm:pt modelId="{A460F0E2-3732-49CA-BB82-8686B9B3F8D5}" type="pres">
      <dgm:prSet presAssocID="{FFB8CB00-6849-4AB1-9883-4E9CC7C236C0}" presName="tx1" presStyleLbl="revTx" presStyleIdx="1" presStyleCnt="4"/>
      <dgm:spPr/>
    </dgm:pt>
    <dgm:pt modelId="{2A4154E2-ECBE-4D8A-BF26-4D2E38340368}" type="pres">
      <dgm:prSet presAssocID="{FFB8CB00-6849-4AB1-9883-4E9CC7C236C0}" presName="vert1" presStyleCnt="0"/>
      <dgm:spPr/>
    </dgm:pt>
    <dgm:pt modelId="{1A007C9B-A52D-471E-9E25-027E8374DF14}" type="pres">
      <dgm:prSet presAssocID="{99F3BBB4-36AC-4534-9B25-BF6D1EDF8732}" presName="thickLine" presStyleLbl="alignNode1" presStyleIdx="2" presStyleCnt="4"/>
      <dgm:spPr/>
    </dgm:pt>
    <dgm:pt modelId="{4F6725B8-E774-42C0-8C4B-EC5A7B45F581}" type="pres">
      <dgm:prSet presAssocID="{99F3BBB4-36AC-4534-9B25-BF6D1EDF8732}" presName="horz1" presStyleCnt="0"/>
      <dgm:spPr/>
    </dgm:pt>
    <dgm:pt modelId="{B81E6375-C314-4484-A64A-B08AD004AC55}" type="pres">
      <dgm:prSet presAssocID="{99F3BBB4-36AC-4534-9B25-BF6D1EDF8732}" presName="tx1" presStyleLbl="revTx" presStyleIdx="2" presStyleCnt="4"/>
      <dgm:spPr/>
    </dgm:pt>
    <dgm:pt modelId="{10DC8FF0-32E5-471D-B6E2-54995EA40380}" type="pres">
      <dgm:prSet presAssocID="{99F3BBB4-36AC-4534-9B25-BF6D1EDF8732}" presName="vert1" presStyleCnt="0"/>
      <dgm:spPr/>
    </dgm:pt>
    <dgm:pt modelId="{F3B89591-97BE-4449-AD5F-D1771DDF4A7F}" type="pres">
      <dgm:prSet presAssocID="{8653037F-1C6F-40C6-8E4D-64BE6C97C882}" presName="thickLine" presStyleLbl="alignNode1" presStyleIdx="3" presStyleCnt="4"/>
      <dgm:spPr/>
    </dgm:pt>
    <dgm:pt modelId="{9036FFFA-E94B-4608-B268-D00CD4AFFF5C}" type="pres">
      <dgm:prSet presAssocID="{8653037F-1C6F-40C6-8E4D-64BE6C97C882}" presName="horz1" presStyleCnt="0"/>
      <dgm:spPr/>
    </dgm:pt>
    <dgm:pt modelId="{4EE1046D-1DEC-41A1-98F9-A1DBBFF313A4}" type="pres">
      <dgm:prSet presAssocID="{8653037F-1C6F-40C6-8E4D-64BE6C97C882}" presName="tx1" presStyleLbl="revTx" presStyleIdx="3" presStyleCnt="4"/>
      <dgm:spPr/>
    </dgm:pt>
    <dgm:pt modelId="{6EE5FE64-61D2-448B-ABCD-12E4D4A9992E}" type="pres">
      <dgm:prSet presAssocID="{8653037F-1C6F-40C6-8E4D-64BE6C97C882}" presName="vert1" presStyleCnt="0"/>
      <dgm:spPr/>
    </dgm:pt>
  </dgm:ptLst>
  <dgm:cxnLst>
    <dgm:cxn modelId="{3D9B2106-BB5C-4637-AE39-C1AFD40CD89D}" srcId="{413BE8D7-5AD6-4B2B-B9C2-27F560FF7691}" destId="{8653037F-1C6F-40C6-8E4D-64BE6C97C882}" srcOrd="3" destOrd="0" parTransId="{77175ECF-26BA-479E-89E8-E9857FFF322E}" sibTransId="{D0DB5260-54FF-4CD7-BD24-8DBE11EA3484}"/>
    <dgm:cxn modelId="{ED7AB007-57AD-44FF-A1D4-96AAE2094F6E}" srcId="{413BE8D7-5AD6-4B2B-B9C2-27F560FF7691}" destId="{3E4F1E74-92EB-44C9-8E55-19918890DF4A}" srcOrd="0" destOrd="0" parTransId="{C0E15B87-9782-4F94-BFA4-2CDC0527C29D}" sibTransId="{D0461874-3A7D-42B1-82E4-60EEDEC8A108}"/>
    <dgm:cxn modelId="{4739B95C-66B9-4AC9-8CC0-C1123B071E3E}" type="presOf" srcId="{3E4F1E74-92EB-44C9-8E55-19918890DF4A}" destId="{57CAB1BF-CB82-462E-BCED-7E8D30D70C64}" srcOrd="0" destOrd="0" presId="urn:microsoft.com/office/officeart/2008/layout/LinedList"/>
    <dgm:cxn modelId="{9B25716A-D82C-4B82-805B-6E184F9F0491}" type="presOf" srcId="{FFB8CB00-6849-4AB1-9883-4E9CC7C236C0}" destId="{A460F0E2-3732-49CA-BB82-8686B9B3F8D5}" srcOrd="0" destOrd="0" presId="urn:microsoft.com/office/officeart/2008/layout/LinedList"/>
    <dgm:cxn modelId="{9F970C56-CEA2-4AC5-8468-C66209C440E9}" type="presOf" srcId="{413BE8D7-5AD6-4B2B-B9C2-27F560FF7691}" destId="{DCF00663-A829-40D7-9D88-3B27D2BA6BE1}" srcOrd="0" destOrd="0" presId="urn:microsoft.com/office/officeart/2008/layout/LinedList"/>
    <dgm:cxn modelId="{7D2BD98C-4457-42A8-A5E0-6D7DFF995E87}" type="presOf" srcId="{8653037F-1C6F-40C6-8E4D-64BE6C97C882}" destId="{4EE1046D-1DEC-41A1-98F9-A1DBBFF313A4}" srcOrd="0" destOrd="0" presId="urn:microsoft.com/office/officeart/2008/layout/LinedList"/>
    <dgm:cxn modelId="{3325B3C2-D2FD-45B5-ABD1-A83C3E6897BB}" srcId="{413BE8D7-5AD6-4B2B-B9C2-27F560FF7691}" destId="{FFB8CB00-6849-4AB1-9883-4E9CC7C236C0}" srcOrd="1" destOrd="0" parTransId="{646BFE33-B1BC-47A1-9A33-EB27F7241868}" sibTransId="{1B69F212-F836-49EF-80AC-FC872FBB0C88}"/>
    <dgm:cxn modelId="{0FC4C9CD-8E7B-4119-82F8-4F6E020CDA5A}" type="presOf" srcId="{99F3BBB4-36AC-4534-9B25-BF6D1EDF8732}" destId="{B81E6375-C314-4484-A64A-B08AD004AC55}" srcOrd="0" destOrd="0" presId="urn:microsoft.com/office/officeart/2008/layout/LinedList"/>
    <dgm:cxn modelId="{82408EDB-58E4-4F13-9D44-A17C5BB31872}" srcId="{413BE8D7-5AD6-4B2B-B9C2-27F560FF7691}" destId="{99F3BBB4-36AC-4534-9B25-BF6D1EDF8732}" srcOrd="2" destOrd="0" parTransId="{AB2DC653-1E90-40E7-BD51-5744E574C56E}" sibTransId="{CF9DCA9B-E5A6-423C-A25A-958089577FEA}"/>
    <dgm:cxn modelId="{8BA68958-DBA3-4ACE-B7EF-B4E7C772FB11}" type="presParOf" srcId="{DCF00663-A829-40D7-9D88-3B27D2BA6BE1}" destId="{6BABBE03-0350-4D01-A47A-172ABB048A83}" srcOrd="0" destOrd="0" presId="urn:microsoft.com/office/officeart/2008/layout/LinedList"/>
    <dgm:cxn modelId="{14551065-23D8-4AE0-AB1C-EED24495484D}" type="presParOf" srcId="{DCF00663-A829-40D7-9D88-3B27D2BA6BE1}" destId="{3605B39F-CFA5-48EC-A9D3-31761FE17BA1}" srcOrd="1" destOrd="0" presId="urn:microsoft.com/office/officeart/2008/layout/LinedList"/>
    <dgm:cxn modelId="{DBF5E07D-9A3D-499F-9086-201F0BBB44C6}" type="presParOf" srcId="{3605B39F-CFA5-48EC-A9D3-31761FE17BA1}" destId="{57CAB1BF-CB82-462E-BCED-7E8D30D70C64}" srcOrd="0" destOrd="0" presId="urn:microsoft.com/office/officeart/2008/layout/LinedList"/>
    <dgm:cxn modelId="{25996E0D-FF0B-4161-AF0F-06EAE8896A67}" type="presParOf" srcId="{3605B39F-CFA5-48EC-A9D3-31761FE17BA1}" destId="{76019ED1-F364-4848-880F-D7EBD26B6E17}" srcOrd="1" destOrd="0" presId="urn:microsoft.com/office/officeart/2008/layout/LinedList"/>
    <dgm:cxn modelId="{79C9600F-C74B-4832-AE32-3EA822480AB4}" type="presParOf" srcId="{DCF00663-A829-40D7-9D88-3B27D2BA6BE1}" destId="{3C5EA380-9735-48F8-9337-A214A2E75EE4}" srcOrd="2" destOrd="0" presId="urn:microsoft.com/office/officeart/2008/layout/LinedList"/>
    <dgm:cxn modelId="{75537D83-3062-4BD4-96CD-815B7B8E023F}" type="presParOf" srcId="{DCF00663-A829-40D7-9D88-3B27D2BA6BE1}" destId="{70DEA8CF-0491-465C-8D1F-2D61E1D8822A}" srcOrd="3" destOrd="0" presId="urn:microsoft.com/office/officeart/2008/layout/LinedList"/>
    <dgm:cxn modelId="{EF532459-2A17-4BA6-9913-97D12B98585E}" type="presParOf" srcId="{70DEA8CF-0491-465C-8D1F-2D61E1D8822A}" destId="{A460F0E2-3732-49CA-BB82-8686B9B3F8D5}" srcOrd="0" destOrd="0" presId="urn:microsoft.com/office/officeart/2008/layout/LinedList"/>
    <dgm:cxn modelId="{CFA18367-BF96-4278-B802-D7B16A8D84FC}" type="presParOf" srcId="{70DEA8CF-0491-465C-8D1F-2D61E1D8822A}" destId="{2A4154E2-ECBE-4D8A-BF26-4D2E38340368}" srcOrd="1" destOrd="0" presId="urn:microsoft.com/office/officeart/2008/layout/LinedList"/>
    <dgm:cxn modelId="{8627F16C-6443-48F0-B7D8-ACFBFA839A2F}" type="presParOf" srcId="{DCF00663-A829-40D7-9D88-3B27D2BA6BE1}" destId="{1A007C9B-A52D-471E-9E25-027E8374DF14}" srcOrd="4" destOrd="0" presId="urn:microsoft.com/office/officeart/2008/layout/LinedList"/>
    <dgm:cxn modelId="{5ECC4112-C540-4422-8B0F-1EE046CC2B45}" type="presParOf" srcId="{DCF00663-A829-40D7-9D88-3B27D2BA6BE1}" destId="{4F6725B8-E774-42C0-8C4B-EC5A7B45F581}" srcOrd="5" destOrd="0" presId="urn:microsoft.com/office/officeart/2008/layout/LinedList"/>
    <dgm:cxn modelId="{6511FF9B-0A27-4DDF-AEF2-9AE08CB35365}" type="presParOf" srcId="{4F6725B8-E774-42C0-8C4B-EC5A7B45F581}" destId="{B81E6375-C314-4484-A64A-B08AD004AC55}" srcOrd="0" destOrd="0" presId="urn:microsoft.com/office/officeart/2008/layout/LinedList"/>
    <dgm:cxn modelId="{E301C674-6EC7-477C-B66E-611F770EA44C}" type="presParOf" srcId="{4F6725B8-E774-42C0-8C4B-EC5A7B45F581}" destId="{10DC8FF0-32E5-471D-B6E2-54995EA40380}" srcOrd="1" destOrd="0" presId="urn:microsoft.com/office/officeart/2008/layout/LinedList"/>
    <dgm:cxn modelId="{F8858B87-AB16-4738-9B1A-15F94FD8EA71}" type="presParOf" srcId="{DCF00663-A829-40D7-9D88-3B27D2BA6BE1}" destId="{F3B89591-97BE-4449-AD5F-D1771DDF4A7F}" srcOrd="6" destOrd="0" presId="urn:microsoft.com/office/officeart/2008/layout/LinedList"/>
    <dgm:cxn modelId="{E6086836-B999-4D03-AA56-5AA3A64FEC5C}" type="presParOf" srcId="{DCF00663-A829-40D7-9D88-3B27D2BA6BE1}" destId="{9036FFFA-E94B-4608-B268-D00CD4AFFF5C}" srcOrd="7" destOrd="0" presId="urn:microsoft.com/office/officeart/2008/layout/LinedList"/>
    <dgm:cxn modelId="{FDB3EF0D-D8CD-46E4-931E-A8A95789818A}" type="presParOf" srcId="{9036FFFA-E94B-4608-B268-D00CD4AFFF5C}" destId="{4EE1046D-1DEC-41A1-98F9-A1DBBFF313A4}" srcOrd="0" destOrd="0" presId="urn:microsoft.com/office/officeart/2008/layout/LinedList"/>
    <dgm:cxn modelId="{FFD742A5-83D1-44B0-BC6A-8BEB5BF670EA}" type="presParOf" srcId="{9036FFFA-E94B-4608-B268-D00CD4AFFF5C}" destId="{6EE5FE64-61D2-448B-ABCD-12E4D4A9992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5EDB93-B6CA-4BB9-8721-FACFDA0904CB}">
      <dsp:nvSpPr>
        <dsp:cNvPr id="0" name=""/>
        <dsp:cNvSpPr/>
      </dsp:nvSpPr>
      <dsp:spPr>
        <a:xfrm>
          <a:off x="0" y="678"/>
          <a:ext cx="774789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8EABF-30D2-427E-8BAC-83F569045384}">
      <dsp:nvSpPr>
        <dsp:cNvPr id="0" name=""/>
        <dsp:cNvSpPr/>
      </dsp:nvSpPr>
      <dsp:spPr>
        <a:xfrm>
          <a:off x="0" y="678"/>
          <a:ext cx="7747892" cy="794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i="0" kern="1200" baseline="0" dirty="0"/>
            <a:t>Sélection d’un cathéter guide approprié offrant un excellent support.</a:t>
          </a:r>
          <a:endParaRPr lang="en-US" sz="1600" kern="1200" dirty="0"/>
        </a:p>
      </dsp:txBody>
      <dsp:txXfrm>
        <a:off x="0" y="678"/>
        <a:ext cx="7747892" cy="794314"/>
      </dsp:txXfrm>
    </dsp:sp>
    <dsp:sp modelId="{B40BD35E-AE33-466C-B11F-E884109D3EC4}">
      <dsp:nvSpPr>
        <dsp:cNvPr id="0" name=""/>
        <dsp:cNvSpPr/>
      </dsp:nvSpPr>
      <dsp:spPr>
        <a:xfrm>
          <a:off x="0" y="794993"/>
          <a:ext cx="774789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BCB9CD-9757-454F-8A64-66892F244047}">
      <dsp:nvSpPr>
        <dsp:cNvPr id="0" name=""/>
        <dsp:cNvSpPr/>
      </dsp:nvSpPr>
      <dsp:spPr>
        <a:xfrm>
          <a:off x="0" y="794993"/>
          <a:ext cx="7747892" cy="794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i="0" kern="1200" baseline="0" dirty="0"/>
            <a:t>Un (OTW) de 1,5 mm </a:t>
          </a:r>
          <a:r>
            <a:rPr lang="fr-FR" sz="1600" b="0" i="0" kern="1200" baseline="0" dirty="0"/>
            <a:t>avec </a:t>
          </a:r>
          <a:r>
            <a:rPr lang="fr-FR" sz="1600" b="1" i="0" kern="1200" baseline="0" dirty="0"/>
            <a:t>un guide souple (</a:t>
          </a:r>
          <a:r>
            <a:rPr lang="fr-FR" sz="1600" b="1" i="1" kern="1200" baseline="0" dirty="0" err="1"/>
            <a:t>floppy</a:t>
          </a:r>
          <a:r>
            <a:rPr lang="fr-FR" sz="1600" b="1" i="1" kern="1200" baseline="0" dirty="0"/>
            <a:t> </a:t>
          </a:r>
          <a:r>
            <a:rPr lang="fr-FR" sz="1600" b="1" i="1" kern="1200" baseline="0" dirty="0" err="1"/>
            <a:t>wire</a:t>
          </a:r>
          <a:r>
            <a:rPr lang="fr-FR" sz="1600" b="0" i="0" kern="1200" baseline="0" dirty="0"/>
            <a:t>) a été avancé jusqu’au cap proximal, et le CTO a été sondé avec le guide souple afin d’exclure une occlusion subtotale.</a:t>
          </a:r>
          <a:endParaRPr lang="en-US" sz="1600" kern="1200" dirty="0"/>
        </a:p>
      </dsp:txBody>
      <dsp:txXfrm>
        <a:off x="0" y="794993"/>
        <a:ext cx="7747892" cy="794314"/>
      </dsp:txXfrm>
    </dsp:sp>
    <dsp:sp modelId="{48671141-FE72-480A-BE51-9CFBAC2D372F}">
      <dsp:nvSpPr>
        <dsp:cNvPr id="0" name=""/>
        <dsp:cNvSpPr/>
      </dsp:nvSpPr>
      <dsp:spPr>
        <a:xfrm>
          <a:off x="0" y="1589307"/>
          <a:ext cx="774789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FFA69-7C00-4E13-98C0-EDA3CBA6C42E}">
      <dsp:nvSpPr>
        <dsp:cNvPr id="0" name=""/>
        <dsp:cNvSpPr/>
      </dsp:nvSpPr>
      <dsp:spPr>
        <a:xfrm>
          <a:off x="0" y="1589307"/>
          <a:ext cx="7747892" cy="794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i="0" kern="1200" baseline="0" dirty="0"/>
            <a:t>Le guide souple a été échangé contre un </a:t>
          </a:r>
          <a:r>
            <a:rPr lang="fr-FR" sz="1600" b="1" i="0" kern="1200" baseline="0" dirty="0"/>
            <a:t>guide dédié au CTO </a:t>
          </a:r>
          <a:r>
            <a:rPr lang="fr-FR" sz="1600" b="0" i="0" kern="1200" baseline="0" dirty="0"/>
            <a:t>(famille </a:t>
          </a:r>
          <a:r>
            <a:rPr lang="fr-FR" sz="1600" b="0" i="0" kern="1200" baseline="0" dirty="0" err="1"/>
            <a:t>Conquest</a:t>
          </a:r>
          <a:r>
            <a:rPr lang="fr-FR" sz="1600" b="0" i="0" kern="1200" baseline="0" dirty="0"/>
            <a:t>/</a:t>
          </a:r>
          <a:r>
            <a:rPr lang="fr-FR" sz="1600" b="0" i="0" kern="1200" baseline="0" dirty="0" err="1"/>
            <a:t>Confianza</a:t>
          </a:r>
          <a:r>
            <a:rPr lang="fr-FR" sz="1600" b="0" i="0" kern="1200" baseline="0" dirty="0"/>
            <a:t> ou Miracle.</a:t>
          </a:r>
          <a:endParaRPr lang="en-US" sz="1600" kern="1200" dirty="0"/>
        </a:p>
      </dsp:txBody>
      <dsp:txXfrm>
        <a:off x="0" y="1589307"/>
        <a:ext cx="7747892" cy="794314"/>
      </dsp:txXfrm>
    </dsp:sp>
    <dsp:sp modelId="{E2F274FC-F04A-40DF-B3F5-52B92D9A90C6}">
      <dsp:nvSpPr>
        <dsp:cNvPr id="0" name=""/>
        <dsp:cNvSpPr/>
      </dsp:nvSpPr>
      <dsp:spPr>
        <a:xfrm>
          <a:off x="0" y="2383621"/>
          <a:ext cx="774789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7AA9B-5DFE-4B54-926D-659A2A75741F}">
      <dsp:nvSpPr>
        <dsp:cNvPr id="0" name=""/>
        <dsp:cNvSpPr/>
      </dsp:nvSpPr>
      <dsp:spPr>
        <a:xfrm>
          <a:off x="0" y="2383621"/>
          <a:ext cx="7747892" cy="794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i="0" kern="1200" baseline="0" dirty="0"/>
            <a:t>Le capuchon fibreux proximal a été pénétré de façon centrale avec le guide dédié CTO sur seulement 1 à 3 </a:t>
          </a:r>
          <a:r>
            <a:rPr lang="fr-FR" sz="1600" b="1" i="0" kern="1200" baseline="0" dirty="0" err="1"/>
            <a:t>mm.</a:t>
          </a:r>
          <a:endParaRPr lang="en-US" sz="1600" b="1" kern="1200" dirty="0"/>
        </a:p>
      </dsp:txBody>
      <dsp:txXfrm>
        <a:off x="0" y="2383621"/>
        <a:ext cx="7747892" cy="794314"/>
      </dsp:txXfrm>
    </dsp:sp>
    <dsp:sp modelId="{6ACB8400-D768-413D-BC6D-AF17C95E3C58}">
      <dsp:nvSpPr>
        <dsp:cNvPr id="0" name=""/>
        <dsp:cNvSpPr/>
      </dsp:nvSpPr>
      <dsp:spPr>
        <a:xfrm>
          <a:off x="0" y="3177935"/>
          <a:ext cx="774789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E61DBA-9E0B-4F27-82E6-DC72DB43B9BE}">
      <dsp:nvSpPr>
        <dsp:cNvPr id="0" name=""/>
        <dsp:cNvSpPr/>
      </dsp:nvSpPr>
      <dsp:spPr>
        <a:xfrm>
          <a:off x="0" y="3177935"/>
          <a:ext cx="7747892" cy="794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i="0" kern="1200" baseline="0"/>
            <a:t>Le ballonnet OTW a ensuite été avancé dans la portion proximale de l’occlusion tout en retirant simultanément le guide.</a:t>
          </a:r>
          <a:endParaRPr lang="en-US" sz="1600" kern="1200"/>
        </a:p>
      </dsp:txBody>
      <dsp:txXfrm>
        <a:off x="0" y="3177935"/>
        <a:ext cx="7747892" cy="794314"/>
      </dsp:txXfrm>
    </dsp:sp>
    <dsp:sp modelId="{F3D67FEF-3C87-40C3-BA90-1E0D14B625CC}">
      <dsp:nvSpPr>
        <dsp:cNvPr id="0" name=""/>
        <dsp:cNvSpPr/>
      </dsp:nvSpPr>
      <dsp:spPr>
        <a:xfrm>
          <a:off x="0" y="3972249"/>
          <a:ext cx="774789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30B11-B07A-4B2E-B604-B81896895697}">
      <dsp:nvSpPr>
        <dsp:cNvPr id="0" name=""/>
        <dsp:cNvSpPr/>
      </dsp:nvSpPr>
      <dsp:spPr>
        <a:xfrm>
          <a:off x="0" y="3972249"/>
          <a:ext cx="7747892" cy="794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i="0" kern="1200" baseline="0" dirty="0"/>
            <a:t>Environ 50 à 100 µg de nitroglycérine</a:t>
          </a:r>
          <a:r>
            <a:rPr lang="fr-FR" sz="1600" b="0" i="0" kern="1200" baseline="0" dirty="0"/>
            <a:t> ont été injectés via le ballonnet OTW afin de dilater les micro-chenaux.</a:t>
          </a:r>
          <a:endParaRPr lang="en-US" sz="1600" kern="1200" dirty="0"/>
        </a:p>
      </dsp:txBody>
      <dsp:txXfrm>
        <a:off x="0" y="3972249"/>
        <a:ext cx="7747892" cy="794314"/>
      </dsp:txXfrm>
    </dsp:sp>
    <dsp:sp modelId="{2D1DF58B-4882-4646-8A75-1B473E1B6370}">
      <dsp:nvSpPr>
        <dsp:cNvPr id="0" name=""/>
        <dsp:cNvSpPr/>
      </dsp:nvSpPr>
      <dsp:spPr>
        <a:xfrm>
          <a:off x="0" y="4766563"/>
          <a:ext cx="774789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B3F608-E688-4533-A3CE-CC33FA4D3794}">
      <dsp:nvSpPr>
        <dsp:cNvPr id="0" name=""/>
        <dsp:cNvSpPr/>
      </dsp:nvSpPr>
      <dsp:spPr>
        <a:xfrm>
          <a:off x="0" y="4766563"/>
          <a:ext cx="7747892" cy="794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i="0" kern="1200" baseline="0" dirty="0"/>
            <a:t>À ce stade, </a:t>
          </a:r>
          <a:r>
            <a:rPr lang="fr-FR" sz="1600" b="1" i="0" kern="1200" baseline="0" dirty="0"/>
            <a:t>1 ml de produit de contraste non dilué </a:t>
          </a:r>
          <a:r>
            <a:rPr lang="fr-FR" sz="1600" b="0" i="0" kern="1200" baseline="0" dirty="0"/>
            <a:t>(à l’aide d’une seringue de 2,5 ml) a été injecté </a:t>
          </a:r>
          <a:r>
            <a:rPr lang="fr-FR" sz="1800" b="1" i="0" kern="1200" baseline="0" dirty="0"/>
            <a:t>doucement </a:t>
          </a:r>
          <a:r>
            <a:rPr lang="fr-FR" sz="1600" b="0" i="0" kern="1200" baseline="0" dirty="0"/>
            <a:t>via le ballonnet OTW tout en réalisant </a:t>
          </a:r>
          <a:r>
            <a:rPr lang="fr-FR" sz="1600" b="1" i="0" kern="1200" baseline="0" dirty="0"/>
            <a:t>des images ciné du segment occlus.</a:t>
          </a:r>
          <a:endParaRPr lang="en-US" sz="1600" b="1" kern="1200" dirty="0"/>
        </a:p>
      </dsp:txBody>
      <dsp:txXfrm>
        <a:off x="0" y="4766563"/>
        <a:ext cx="7747892" cy="7943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FCFC1-9AFA-4E7E-A6F9-C843258409F6}">
      <dsp:nvSpPr>
        <dsp:cNvPr id="0" name=""/>
        <dsp:cNvSpPr/>
      </dsp:nvSpPr>
      <dsp:spPr>
        <a:xfrm>
          <a:off x="0" y="693"/>
          <a:ext cx="69963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253D2-C91A-4811-9224-7B9A724DD6FF}">
      <dsp:nvSpPr>
        <dsp:cNvPr id="0" name=""/>
        <dsp:cNvSpPr/>
      </dsp:nvSpPr>
      <dsp:spPr>
        <a:xfrm>
          <a:off x="0" y="693"/>
          <a:ext cx="6996330" cy="56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1. Double injection </a:t>
          </a:r>
          <a:endParaRPr lang="en-US" sz="1800" b="1" kern="1200" dirty="0"/>
        </a:p>
      </dsp:txBody>
      <dsp:txXfrm>
        <a:off x="0" y="693"/>
        <a:ext cx="6996330" cy="568068"/>
      </dsp:txXfrm>
    </dsp:sp>
    <dsp:sp modelId="{539E9782-57F4-4E9E-AAFC-B383DDD14D5F}">
      <dsp:nvSpPr>
        <dsp:cNvPr id="0" name=""/>
        <dsp:cNvSpPr/>
      </dsp:nvSpPr>
      <dsp:spPr>
        <a:xfrm>
          <a:off x="0" y="568762"/>
          <a:ext cx="69963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DEAD02-3992-4714-926C-EC31C37C60B6}">
      <dsp:nvSpPr>
        <dsp:cNvPr id="0" name=""/>
        <dsp:cNvSpPr/>
      </dsp:nvSpPr>
      <dsp:spPr>
        <a:xfrm>
          <a:off x="0" y="568762"/>
          <a:ext cx="6996330" cy="56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2. Identification du CAP proximal</a:t>
          </a:r>
          <a:endParaRPr lang="en-US" sz="1800" b="1" kern="1200"/>
        </a:p>
      </dsp:txBody>
      <dsp:txXfrm>
        <a:off x="0" y="568762"/>
        <a:ext cx="6996330" cy="568068"/>
      </dsp:txXfrm>
    </dsp:sp>
    <dsp:sp modelId="{D94FDBEA-17C4-4B15-930C-5CECAB22D5F5}">
      <dsp:nvSpPr>
        <dsp:cNvPr id="0" name=""/>
        <dsp:cNvSpPr/>
      </dsp:nvSpPr>
      <dsp:spPr>
        <a:xfrm>
          <a:off x="0" y="1136830"/>
          <a:ext cx="69963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2F0FE2-58EA-4169-88D8-11270C8BF34A}">
      <dsp:nvSpPr>
        <dsp:cNvPr id="0" name=""/>
        <dsp:cNvSpPr/>
      </dsp:nvSpPr>
      <dsp:spPr>
        <a:xfrm>
          <a:off x="0" y="1136830"/>
          <a:ext cx="6996330" cy="56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3. Microcathéter (MC) acheminé jusqu’au cap </a:t>
          </a:r>
          <a:endParaRPr lang="en-US" sz="1800" b="1" kern="1200" dirty="0"/>
        </a:p>
      </dsp:txBody>
      <dsp:txXfrm>
        <a:off x="0" y="1136830"/>
        <a:ext cx="6996330" cy="568068"/>
      </dsp:txXfrm>
    </dsp:sp>
    <dsp:sp modelId="{AA292DA7-F93F-4DA5-AC46-BAEE7C961F66}">
      <dsp:nvSpPr>
        <dsp:cNvPr id="0" name=""/>
        <dsp:cNvSpPr/>
      </dsp:nvSpPr>
      <dsp:spPr>
        <a:xfrm>
          <a:off x="0" y="1704899"/>
          <a:ext cx="69963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2EEE71-7DE3-43E1-B988-8FB3C1B32E75}">
      <dsp:nvSpPr>
        <dsp:cNvPr id="0" name=""/>
        <dsp:cNvSpPr/>
      </dsp:nvSpPr>
      <dsp:spPr>
        <a:xfrm>
          <a:off x="0" y="1704899"/>
          <a:ext cx="6996330" cy="56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4. Ponction avec un guide (Gaia ou CP ou Hornet)</a:t>
          </a:r>
          <a:endParaRPr lang="en-US" sz="1800" b="1" kern="1200"/>
        </a:p>
      </dsp:txBody>
      <dsp:txXfrm>
        <a:off x="0" y="1704899"/>
        <a:ext cx="6996330" cy="568068"/>
      </dsp:txXfrm>
    </dsp:sp>
    <dsp:sp modelId="{273F1967-75E2-460B-899D-351C0A6816E9}">
      <dsp:nvSpPr>
        <dsp:cNvPr id="0" name=""/>
        <dsp:cNvSpPr/>
      </dsp:nvSpPr>
      <dsp:spPr>
        <a:xfrm>
          <a:off x="0" y="2272967"/>
          <a:ext cx="69963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2111F-1D50-454B-B5BC-7137BEEF131A}">
      <dsp:nvSpPr>
        <dsp:cNvPr id="0" name=""/>
        <dsp:cNvSpPr/>
      </dsp:nvSpPr>
      <dsp:spPr>
        <a:xfrm>
          <a:off x="0" y="2272967"/>
          <a:ext cx="6996330" cy="56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5. MC avancé 2 à 4 mm dans la plaque à travers le cap. (6.Position Ciné et 7. enlever l’air) </a:t>
          </a:r>
          <a:endParaRPr lang="en-US" sz="1800" b="1" kern="1200"/>
        </a:p>
      </dsp:txBody>
      <dsp:txXfrm>
        <a:off x="0" y="2272967"/>
        <a:ext cx="6996330" cy="568068"/>
      </dsp:txXfrm>
    </dsp:sp>
    <dsp:sp modelId="{763A2A28-7CB8-411D-8A41-988552FAF3E5}">
      <dsp:nvSpPr>
        <dsp:cNvPr id="0" name=""/>
        <dsp:cNvSpPr/>
      </dsp:nvSpPr>
      <dsp:spPr>
        <a:xfrm>
          <a:off x="0" y="2841036"/>
          <a:ext cx="69963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2E2A7-6DA7-47BF-9A81-5A02E5BE4FFD}">
      <dsp:nvSpPr>
        <dsp:cNvPr id="0" name=""/>
        <dsp:cNvSpPr/>
      </dsp:nvSpPr>
      <dsp:spPr>
        <a:xfrm>
          <a:off x="0" y="2841036"/>
          <a:ext cx="6996330" cy="56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8.Injection 0.5 cc de contraste (9. on peut faire une inj controlatérale)</a:t>
          </a:r>
          <a:endParaRPr lang="en-US" sz="1800" b="1" kern="1200"/>
        </a:p>
      </dsp:txBody>
      <dsp:txXfrm>
        <a:off x="0" y="2841036"/>
        <a:ext cx="6996330" cy="568068"/>
      </dsp:txXfrm>
    </dsp:sp>
    <dsp:sp modelId="{054FC402-BC69-4F8A-83E9-99790B8AEDCE}">
      <dsp:nvSpPr>
        <dsp:cNvPr id="0" name=""/>
        <dsp:cNvSpPr/>
      </dsp:nvSpPr>
      <dsp:spPr>
        <a:xfrm>
          <a:off x="0" y="3409105"/>
          <a:ext cx="69963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FC9C3-7FAA-4AB7-869B-FE3CF418191B}">
      <dsp:nvSpPr>
        <dsp:cNvPr id="0" name=""/>
        <dsp:cNvSpPr/>
      </dsp:nvSpPr>
      <dsp:spPr>
        <a:xfrm>
          <a:off x="0" y="3409105"/>
          <a:ext cx="6996330" cy="56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10. étude de l’angio.</a:t>
          </a:r>
          <a:endParaRPr lang="en-US" sz="1800" b="1" kern="1200"/>
        </a:p>
      </dsp:txBody>
      <dsp:txXfrm>
        <a:off x="0" y="3409105"/>
        <a:ext cx="6996330" cy="568068"/>
      </dsp:txXfrm>
    </dsp:sp>
    <dsp:sp modelId="{782CB5E6-3820-4AAF-AEAC-5313F97242CA}">
      <dsp:nvSpPr>
        <dsp:cNvPr id="0" name=""/>
        <dsp:cNvSpPr/>
      </dsp:nvSpPr>
      <dsp:spPr>
        <a:xfrm>
          <a:off x="0" y="3977173"/>
          <a:ext cx="69963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BED878-6D4A-4BEB-8467-CD2F2797FA9B}">
      <dsp:nvSpPr>
        <dsp:cNvPr id="0" name=""/>
        <dsp:cNvSpPr/>
      </dsp:nvSpPr>
      <dsp:spPr>
        <a:xfrm>
          <a:off x="0" y="3977173"/>
          <a:ext cx="6996330" cy="56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11. Guide polymerique (Fielder, Gladius MG) </a:t>
          </a:r>
          <a:endParaRPr lang="en-US" sz="1800" b="1" kern="1200"/>
        </a:p>
      </dsp:txBody>
      <dsp:txXfrm>
        <a:off x="0" y="3977173"/>
        <a:ext cx="6996330" cy="568068"/>
      </dsp:txXfrm>
    </dsp:sp>
    <dsp:sp modelId="{C1575BFC-430B-4A3E-BF7C-0AB4BB193ED3}">
      <dsp:nvSpPr>
        <dsp:cNvPr id="0" name=""/>
        <dsp:cNvSpPr/>
      </dsp:nvSpPr>
      <dsp:spPr>
        <a:xfrm>
          <a:off x="0" y="4545242"/>
          <a:ext cx="69963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AEA2F8-02D6-4BAC-BFBF-131284EDD13C}">
      <dsp:nvSpPr>
        <dsp:cNvPr id="0" name=""/>
        <dsp:cNvSpPr/>
      </dsp:nvSpPr>
      <dsp:spPr>
        <a:xfrm>
          <a:off x="0" y="4545242"/>
          <a:ext cx="6996330" cy="56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12. Bloqué, MC avance et réinjecte jusqu’au franchissement</a:t>
          </a:r>
          <a:endParaRPr lang="en-US" sz="1800" b="1" kern="1200"/>
        </a:p>
      </dsp:txBody>
      <dsp:txXfrm>
        <a:off x="0" y="4545242"/>
        <a:ext cx="6996330" cy="568068"/>
      </dsp:txXfrm>
    </dsp:sp>
    <dsp:sp modelId="{9F3FA885-243B-466C-98A4-3E3C57C612C2}">
      <dsp:nvSpPr>
        <dsp:cNvPr id="0" name=""/>
        <dsp:cNvSpPr/>
      </dsp:nvSpPr>
      <dsp:spPr>
        <a:xfrm>
          <a:off x="0" y="5113310"/>
          <a:ext cx="69963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D4AE7-B309-4E59-B673-94030C34884F}">
      <dsp:nvSpPr>
        <dsp:cNvPr id="0" name=""/>
        <dsp:cNvSpPr/>
      </dsp:nvSpPr>
      <dsp:spPr>
        <a:xfrm>
          <a:off x="0" y="5113310"/>
          <a:ext cx="6996330" cy="56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/>
            <a:t>13. Extra plaque switch vers une autre technique (AW ou ADR) ou reponctionne et rebelote  </a:t>
          </a:r>
          <a:endParaRPr lang="en-US" sz="1800" b="1" kern="1200"/>
        </a:p>
      </dsp:txBody>
      <dsp:txXfrm>
        <a:off x="0" y="5113310"/>
        <a:ext cx="6996330" cy="5680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795DC-6123-4A7D-8524-CB74B3D011C4}">
      <dsp:nvSpPr>
        <dsp:cNvPr id="0" name=""/>
        <dsp:cNvSpPr/>
      </dsp:nvSpPr>
      <dsp:spPr>
        <a:xfrm>
          <a:off x="0" y="738"/>
          <a:ext cx="74905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9BF81D-9EE2-46CD-8BC5-B9F63968B077}">
      <dsp:nvSpPr>
        <dsp:cNvPr id="0" name=""/>
        <dsp:cNvSpPr/>
      </dsp:nvSpPr>
      <dsp:spPr>
        <a:xfrm>
          <a:off x="0" y="738"/>
          <a:ext cx="7490565" cy="1209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Quand le cap proximal est bien défini </a:t>
          </a:r>
          <a:r>
            <a:rPr lang="fr-FR" sz="2400" kern="1200" dirty="0"/>
            <a:t>et dans des cas bien sélectionné l’HDR peut aider en apportant une information visuelle en plus. </a:t>
          </a:r>
          <a:endParaRPr lang="en-US" sz="2400" kern="1200" dirty="0"/>
        </a:p>
      </dsp:txBody>
      <dsp:txXfrm>
        <a:off x="0" y="738"/>
        <a:ext cx="7490565" cy="1209718"/>
      </dsp:txXfrm>
    </dsp:sp>
    <dsp:sp modelId="{8136BBDF-ED31-449D-9551-367CCA3D31CE}">
      <dsp:nvSpPr>
        <dsp:cNvPr id="0" name=""/>
        <dsp:cNvSpPr/>
      </dsp:nvSpPr>
      <dsp:spPr>
        <a:xfrm>
          <a:off x="0" y="1210457"/>
          <a:ext cx="74905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F14E7-2240-488F-93BC-AEDDE0A3DAE7}">
      <dsp:nvSpPr>
        <dsp:cNvPr id="0" name=""/>
        <dsp:cNvSpPr/>
      </dsp:nvSpPr>
      <dsp:spPr>
        <a:xfrm>
          <a:off x="0" y="1210457"/>
          <a:ext cx="7490565" cy="1209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Ces cas restent </a:t>
          </a:r>
          <a:r>
            <a:rPr lang="fr-FR" sz="2400" b="1" kern="1200" dirty="0"/>
            <a:t>relativement simples </a:t>
          </a:r>
          <a:r>
            <a:rPr lang="fr-FR" sz="2400" kern="1200" dirty="0"/>
            <a:t>et en majorité </a:t>
          </a:r>
          <a:r>
            <a:rPr lang="fr-FR" sz="2400" kern="1200" dirty="0" err="1"/>
            <a:t>résolvables</a:t>
          </a:r>
          <a:r>
            <a:rPr lang="fr-FR" sz="2400" kern="1200" dirty="0"/>
            <a:t> en antérograde (100% de succès du papier)</a:t>
          </a:r>
          <a:endParaRPr lang="en-US" sz="2400" kern="1200" dirty="0"/>
        </a:p>
      </dsp:txBody>
      <dsp:txXfrm>
        <a:off x="0" y="1210457"/>
        <a:ext cx="7490565" cy="1209718"/>
      </dsp:txXfrm>
    </dsp:sp>
    <dsp:sp modelId="{FE4D8565-4728-42DD-BBE6-72ADCFBCF21A}">
      <dsp:nvSpPr>
        <dsp:cNvPr id="0" name=""/>
        <dsp:cNvSpPr/>
      </dsp:nvSpPr>
      <dsp:spPr>
        <a:xfrm>
          <a:off x="0" y="2420176"/>
          <a:ext cx="74905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8C935-508D-4A8B-A743-04A7F3CB2613}">
      <dsp:nvSpPr>
        <dsp:cNvPr id="0" name=""/>
        <dsp:cNvSpPr/>
      </dsp:nvSpPr>
      <dsp:spPr>
        <a:xfrm>
          <a:off x="0" y="2420176"/>
          <a:ext cx="7490565" cy="1209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L’interprétation </a:t>
          </a:r>
          <a:r>
            <a:rPr lang="fr-FR" sz="2400" b="1" kern="1200" dirty="0"/>
            <a:t>des types agiographiques </a:t>
          </a:r>
          <a:r>
            <a:rPr lang="fr-FR" sz="2400" kern="1200" dirty="0"/>
            <a:t>et leurs implications pratiques manquent (1,2A ou 2B un guide polymérique tu prendras)</a:t>
          </a:r>
          <a:endParaRPr lang="en-US" sz="2400" kern="1200" dirty="0"/>
        </a:p>
      </dsp:txBody>
      <dsp:txXfrm>
        <a:off x="0" y="2420176"/>
        <a:ext cx="7490565" cy="1209718"/>
      </dsp:txXfrm>
    </dsp:sp>
    <dsp:sp modelId="{FBAC199E-25E6-41EC-BA56-BB94619610C3}">
      <dsp:nvSpPr>
        <dsp:cNvPr id="0" name=""/>
        <dsp:cNvSpPr/>
      </dsp:nvSpPr>
      <dsp:spPr>
        <a:xfrm>
          <a:off x="0" y="3629894"/>
          <a:ext cx="74905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E30BE-9249-4291-8629-B551519533AF}">
      <dsp:nvSpPr>
        <dsp:cNvPr id="0" name=""/>
        <dsp:cNvSpPr/>
      </dsp:nvSpPr>
      <dsp:spPr>
        <a:xfrm>
          <a:off x="0" y="3629894"/>
          <a:ext cx="7490565" cy="1209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La maitrises des guides spécialisés </a:t>
          </a:r>
          <a:r>
            <a:rPr lang="fr-FR" sz="2400" kern="1200" dirty="0"/>
            <a:t>reste la principale compétence de l’opérateur avec ou sans HDR</a:t>
          </a:r>
          <a:endParaRPr lang="en-US" sz="2400" kern="1200" dirty="0"/>
        </a:p>
      </dsp:txBody>
      <dsp:txXfrm>
        <a:off x="0" y="3629894"/>
        <a:ext cx="7490565" cy="1209718"/>
      </dsp:txXfrm>
    </dsp:sp>
    <dsp:sp modelId="{ECD80EC1-5A50-4F00-8A19-97E5E0A041DF}">
      <dsp:nvSpPr>
        <dsp:cNvPr id="0" name=""/>
        <dsp:cNvSpPr/>
      </dsp:nvSpPr>
      <dsp:spPr>
        <a:xfrm>
          <a:off x="0" y="4839613"/>
          <a:ext cx="74905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7B3C7F-5B4F-49F8-8CE6-0E6A185D6AFA}">
      <dsp:nvSpPr>
        <dsp:cNvPr id="0" name=""/>
        <dsp:cNvSpPr/>
      </dsp:nvSpPr>
      <dsp:spPr>
        <a:xfrm>
          <a:off x="0" y="4839613"/>
          <a:ext cx="7490565" cy="1209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Les </a:t>
          </a:r>
          <a:r>
            <a:rPr lang="fr-FR" sz="2400" b="1" kern="1200" dirty="0"/>
            <a:t>CTO complexes </a:t>
          </a:r>
          <a:r>
            <a:rPr lang="fr-FR" sz="2400" kern="1200" dirty="0"/>
            <a:t>nécessiteront toujours des </a:t>
          </a:r>
          <a:r>
            <a:rPr lang="fr-FR" sz="2400" b="1" kern="1200" dirty="0"/>
            <a:t>solutions complexes </a:t>
          </a:r>
          <a:r>
            <a:rPr lang="fr-FR" sz="2400" kern="1200" dirty="0"/>
            <a:t>dans le cadre de l’algorithme hybride.</a:t>
          </a:r>
          <a:endParaRPr lang="en-US" sz="2400" kern="1200" dirty="0"/>
        </a:p>
      </dsp:txBody>
      <dsp:txXfrm>
        <a:off x="0" y="4839613"/>
        <a:ext cx="7490565" cy="12097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BBE03-0350-4D01-A47A-172ABB048A83}">
      <dsp:nvSpPr>
        <dsp:cNvPr id="0" name=""/>
        <dsp:cNvSpPr/>
      </dsp:nvSpPr>
      <dsp:spPr>
        <a:xfrm>
          <a:off x="0" y="0"/>
          <a:ext cx="71215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CAB1BF-CB82-462E-BCED-7E8D30D70C64}">
      <dsp:nvSpPr>
        <dsp:cNvPr id="0" name=""/>
        <dsp:cNvSpPr/>
      </dsp:nvSpPr>
      <dsp:spPr>
        <a:xfrm>
          <a:off x="0" y="0"/>
          <a:ext cx="7121591" cy="1417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noProof="0" dirty="0"/>
            <a:t>L’HDR se veut par ses auteurs une technique à part entière de revascularisation des CTO avec laquelle on choisit de débuter.</a:t>
          </a:r>
        </a:p>
      </dsp:txBody>
      <dsp:txXfrm>
        <a:off x="0" y="0"/>
        <a:ext cx="7121591" cy="1417386"/>
      </dsp:txXfrm>
    </dsp:sp>
    <dsp:sp modelId="{3C5EA380-9735-48F8-9337-A214A2E75EE4}">
      <dsp:nvSpPr>
        <dsp:cNvPr id="0" name=""/>
        <dsp:cNvSpPr/>
      </dsp:nvSpPr>
      <dsp:spPr>
        <a:xfrm>
          <a:off x="0" y="1417386"/>
          <a:ext cx="71215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0F0E2-3732-49CA-BB82-8686B9B3F8D5}">
      <dsp:nvSpPr>
        <dsp:cNvPr id="0" name=""/>
        <dsp:cNvSpPr/>
      </dsp:nvSpPr>
      <dsp:spPr>
        <a:xfrm>
          <a:off x="0" y="1417386"/>
          <a:ext cx="7121591" cy="1417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noProof="0" dirty="0"/>
            <a:t>C’est une « </a:t>
          </a:r>
          <a:r>
            <a:rPr lang="fr-FR" sz="2200" b="1" kern="1200" noProof="0" dirty="0"/>
            <a:t>évolution plutôt qu’une révolution »</a:t>
          </a:r>
          <a:r>
            <a:rPr lang="fr-FR" sz="2200" kern="1200" noProof="0" dirty="0"/>
            <a:t>  de la technique des micro-chenaux décrite par </a:t>
          </a:r>
          <a:r>
            <a:rPr lang="fr-FR" sz="2200" kern="1200" noProof="0" dirty="0" err="1"/>
            <a:t>Carlino</a:t>
          </a:r>
          <a:r>
            <a:rPr lang="fr-FR" sz="2200" kern="1200" noProof="0" dirty="0"/>
            <a:t> en 2008. </a:t>
          </a:r>
        </a:p>
      </dsp:txBody>
      <dsp:txXfrm>
        <a:off x="0" y="1417386"/>
        <a:ext cx="7121591" cy="1417386"/>
      </dsp:txXfrm>
    </dsp:sp>
    <dsp:sp modelId="{1A007C9B-A52D-471E-9E25-027E8374DF14}">
      <dsp:nvSpPr>
        <dsp:cNvPr id="0" name=""/>
        <dsp:cNvSpPr/>
      </dsp:nvSpPr>
      <dsp:spPr>
        <a:xfrm>
          <a:off x="0" y="2834773"/>
          <a:ext cx="71215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E6375-C314-4484-A64A-B08AD004AC55}">
      <dsp:nvSpPr>
        <dsp:cNvPr id="0" name=""/>
        <dsp:cNvSpPr/>
      </dsp:nvSpPr>
      <dsp:spPr>
        <a:xfrm>
          <a:off x="0" y="2834773"/>
          <a:ext cx="7121591" cy="1417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noProof="0" dirty="0"/>
            <a:t>L’auteur tente de placer une technique qui est resté une niche réservée au scénarios complexe dans l’algorithme hybride</a:t>
          </a:r>
        </a:p>
      </dsp:txBody>
      <dsp:txXfrm>
        <a:off x="0" y="2834773"/>
        <a:ext cx="7121591" cy="1417386"/>
      </dsp:txXfrm>
    </dsp:sp>
    <dsp:sp modelId="{F3B89591-97BE-4449-AD5F-D1771DDF4A7F}">
      <dsp:nvSpPr>
        <dsp:cNvPr id="0" name=""/>
        <dsp:cNvSpPr/>
      </dsp:nvSpPr>
      <dsp:spPr>
        <a:xfrm>
          <a:off x="0" y="4252160"/>
          <a:ext cx="71215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1046D-1DEC-41A1-98F9-A1DBBFF313A4}">
      <dsp:nvSpPr>
        <dsp:cNvPr id="0" name=""/>
        <dsp:cNvSpPr/>
      </dsp:nvSpPr>
      <dsp:spPr>
        <a:xfrm>
          <a:off x="0" y="4252160"/>
          <a:ext cx="7121591" cy="14173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noProof="0" dirty="0"/>
            <a:t>Elle reste quand même facile à réaliser et ne compromet  pas l’issue de la procédure à condition de la coupler aux compétences de réentrée et de rétrograde en cas d’échec </a:t>
          </a:r>
        </a:p>
      </dsp:txBody>
      <dsp:txXfrm>
        <a:off x="0" y="4252160"/>
        <a:ext cx="7121591" cy="14173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9B871-98F2-477B-B2F2-6107F7487F73}" type="datetimeFigureOut">
              <a:rPr lang="fr-FR" smtClean="0"/>
              <a:t>01/12/2025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9D5A9-BFEE-41F6-B9D5-A744D5F45D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269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Présence variable de MV dans les CTO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9D5A9-BFEE-41F6-B9D5-A744D5F45D2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192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D11BA-E6D2-859A-F70B-3254080D5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0391"/>
            <a:ext cx="9144000" cy="2129571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380BA0-55B2-5E56-AD34-CE7C3B08B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115112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EDD1E-63F8-E763-C87C-2E6FA79DC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9185"/>
            <a:ext cx="10515600" cy="67957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22A7BE-4227-594A-119D-92F0229AB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162909"/>
            <a:ext cx="10515600" cy="4014054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359803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1E15E-AB47-4445-6EE6-49221C4F67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03485"/>
            <a:ext cx="2628900" cy="467347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R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B4A048-8117-A762-A72B-166B3A464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03485"/>
            <a:ext cx="7734300" cy="4673478"/>
          </a:xfrm>
        </p:spPr>
        <p:txBody>
          <a:bodyPr vert="eaVert"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135948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003B-B467-C504-F874-2E24EDF39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4692"/>
            <a:ext cx="10515600" cy="653196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3A1BA-8277-BF90-B5EC-20E49F5E9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2986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E3E23-AF78-5B71-A088-201496862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2AE83-4665-8814-ACAF-724509F63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44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9E45-171A-AAEF-11A7-C41FCCF51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9523"/>
            <a:ext cx="10515600" cy="64440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BFA2B-FD72-B9C2-2BF1-C51A07CD48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12377"/>
            <a:ext cx="5181600" cy="38645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AE495-07C4-F4F5-A839-005CD3D99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12377"/>
            <a:ext cx="5181600" cy="38645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38003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8FBB5-616D-ADEE-1E6E-43416ECA3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0137"/>
            <a:ext cx="10518776" cy="7235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66678-FB30-D380-BF56-F56646DC1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82325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43C03-2AE0-66D6-F7B2-280A97225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94891"/>
            <a:ext cx="5157787" cy="3094771"/>
          </a:xfr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0D4A9B-3BB3-A697-DAE8-AC8E31AA6F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82325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ACDF0E-77E0-503E-3271-5538E3EFF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94891"/>
            <a:ext cx="5183188" cy="3094771"/>
          </a:xfr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30216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9300F-518B-1560-06CB-4B62F670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5900"/>
            <a:ext cx="10515600" cy="6092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629854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283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C5F0E-3320-8BA3-9B90-E2ACAAA8F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01262"/>
            <a:ext cx="3932237" cy="145952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708E7-7655-9635-185A-7DF8F6173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01262"/>
            <a:ext cx="6172200" cy="4931956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1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2046D-2BC3-5239-3685-3C34EFED8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48708"/>
            <a:ext cx="3932237" cy="338451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1299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40A7-8720-4537-5752-78AC5E8D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66558"/>
            <a:ext cx="3932237" cy="93374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R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D90027-4538-8C09-8F31-925E295D1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66558"/>
            <a:ext cx="6172200" cy="43944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2890C-2AC7-9E35-8374-762E060D1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02260"/>
            <a:ext cx="3932237" cy="33667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53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2DAEC4-D7FD-43F8-E53A-92123D6A3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2131"/>
            <a:ext cx="10515600" cy="11367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055AA5-6343-E74A-54DC-9BCA142FB55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F0E55-493A-5DA2-EA66-0523DC8F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44261"/>
            <a:ext cx="10515600" cy="373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95456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rbosquid.com/3d-models/3d-time-machine-from-herbert-wells-fiction-2112237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red and blue text&#10;&#10;AI-generated content may be incorrect.">
            <a:extLst>
              <a:ext uri="{FF2B5EF4-FFF2-40B4-BE49-F238E27FC236}">
                <a16:creationId xmlns:a16="http://schemas.microsoft.com/office/drawing/2014/main" id="{13CE0D37-206E-E73F-90AE-D50695363D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1559AD-9DE8-B087-C630-823B0682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41" y="4209067"/>
            <a:ext cx="11061360" cy="843699"/>
          </a:xfrm>
        </p:spPr>
        <p:txBody>
          <a:bodyPr>
            <a:noAutofit/>
          </a:bodyPr>
          <a:lstStyle/>
          <a:p>
            <a:pPr algn="r"/>
            <a:r>
              <a:rPr lang="fr-FR" sz="4800" dirty="0">
                <a:solidFill>
                  <a:schemeClr val="bg1"/>
                </a:solidFill>
              </a:rPr>
              <a:t>HDR une révolution ou un classique revisité</a:t>
            </a:r>
            <a:endParaRPr lang="en-FR" sz="48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B574A-96E7-A6BE-3C76-C24D9951B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599" y="5052767"/>
            <a:ext cx="10932802" cy="961534"/>
          </a:xfrm>
        </p:spPr>
        <p:txBody>
          <a:bodyPr/>
          <a:lstStyle/>
          <a:p>
            <a:pPr algn="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M. Aymen Ben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Abdessalem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CHU Farhat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Hached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, Université de Sousse, </a:t>
            </a:r>
            <a:r>
              <a:rPr lang="fr-FR" dirty="0" err="1">
                <a:solidFill>
                  <a:schemeClr val="bg2">
                    <a:lumMod val="50000"/>
                  </a:schemeClr>
                </a:solidFill>
              </a:rPr>
              <a:t>Famso</a:t>
            </a:r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 Sousse  Tunisie</a:t>
            </a:r>
          </a:p>
          <a:p>
            <a:pPr algn="r"/>
            <a:endParaRPr lang="en-F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33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43F98-577E-B07C-B502-3F024004A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3CDC8-6186-F78D-D9CF-CED48597F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9523"/>
            <a:ext cx="10515600" cy="644403"/>
          </a:xfrm>
        </p:spPr>
        <p:txBody>
          <a:bodyPr anchor="ctr">
            <a:normAutofit/>
          </a:bodyPr>
          <a:lstStyle/>
          <a:p>
            <a:r>
              <a:rPr lang="fr-FR" sz="3700" dirty="0"/>
              <a:t>La généralisation 10 ans </a:t>
            </a:r>
            <a:r>
              <a:rPr lang="fr-FR" sz="3700" dirty="0">
                <a:sym typeface="Wingdings" panose="05000000000000000000" pitchFamily="2" charset="2"/>
              </a:rPr>
              <a:t></a:t>
            </a:r>
            <a:r>
              <a:rPr lang="fr-FR" sz="3700" dirty="0"/>
              <a:t> </a:t>
            </a:r>
            <a:r>
              <a:rPr lang="fr-FR" sz="3700" dirty="0" err="1"/>
              <a:t>Carlino</a:t>
            </a:r>
            <a:r>
              <a:rPr lang="fr-FR" sz="3700" dirty="0"/>
              <a:t>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C98C7-4483-A39A-F736-B8A7CD4D4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12377"/>
            <a:ext cx="9207674" cy="3864586"/>
          </a:xfrm>
        </p:spPr>
        <p:txBody>
          <a:bodyPr>
            <a:normAutofit/>
          </a:bodyPr>
          <a:lstStyle/>
          <a:p>
            <a:r>
              <a:rPr lang="fr-FR" sz="2600" b="1" dirty="0" err="1"/>
              <a:t>Carlino</a:t>
            </a:r>
            <a:r>
              <a:rPr lang="fr-FR" sz="2600" b="1" dirty="0"/>
              <a:t> technique </a:t>
            </a:r>
            <a:r>
              <a:rPr lang="fr-FR" sz="2600" dirty="0"/>
              <a:t>: injecter du contraste pendant une procédure de CTO quelque soit le motif</a:t>
            </a:r>
          </a:p>
          <a:p>
            <a:endParaRPr lang="fr-FR" sz="2600" dirty="0"/>
          </a:p>
          <a:p>
            <a:endParaRPr lang="fr-FR" sz="2600" dirty="0"/>
          </a:p>
          <a:p>
            <a:pPr lvl="1"/>
            <a:r>
              <a:rPr lang="fr-FR" sz="2600" dirty="0">
                <a:solidFill>
                  <a:schemeClr val="bg1"/>
                </a:solidFill>
              </a:rPr>
              <a:t> Au début : Changer le cap proximal </a:t>
            </a:r>
          </a:p>
          <a:p>
            <a:pPr lvl="1"/>
            <a:r>
              <a:rPr lang="fr-FR" sz="2600" dirty="0">
                <a:solidFill>
                  <a:schemeClr val="bg1"/>
                </a:solidFill>
              </a:rPr>
              <a:t>Au milieu : Lésion infranchissable </a:t>
            </a:r>
          </a:p>
          <a:p>
            <a:pPr lvl="1"/>
            <a:r>
              <a:rPr lang="fr-FR" sz="2600" dirty="0">
                <a:solidFill>
                  <a:schemeClr val="bg1"/>
                </a:solidFill>
              </a:rPr>
              <a:t>Rétrograde : visualiser ou faciliter le passage du matériel par voie rétrograde</a:t>
            </a:r>
          </a:p>
          <a:p>
            <a:pPr lvl="1"/>
            <a:endParaRPr lang="fr-FR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3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AB5CB-8E11-1327-0690-0948AC9A0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3C32E-DFCC-4DE0-9A6E-EDCF1CD0E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Modulation de l’occlusion par le contraste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150C01-B802-7E3F-F9F8-F0A81BA63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744" y="2680569"/>
            <a:ext cx="11117524" cy="325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64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76B05-CA0D-353E-AF89-2A696465B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8D7CE-2147-3BE0-C860-DFB843C51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547" y="415293"/>
            <a:ext cx="5261975" cy="653196"/>
          </a:xfrm>
        </p:spPr>
        <p:txBody>
          <a:bodyPr>
            <a:normAutofit fontScale="90000"/>
          </a:bodyPr>
          <a:lstStyle/>
          <a:p>
            <a:r>
              <a:rPr lang="fr-FR" dirty="0"/>
              <a:t>Guide extension </a:t>
            </a:r>
            <a:r>
              <a:rPr lang="fr-FR" dirty="0" err="1"/>
              <a:t>Carlino</a:t>
            </a:r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BB5BB7-5B7B-6E51-190C-0D5953BD6406}"/>
              </a:ext>
            </a:extLst>
          </p:cNvPr>
          <p:cNvSpPr txBox="1"/>
          <p:nvPr/>
        </p:nvSpPr>
        <p:spPr>
          <a:xfrm>
            <a:off x="4334006" y="6116109"/>
            <a:ext cx="339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Karacsony</a:t>
            </a:r>
            <a:r>
              <a:rPr lang="fr-FR" dirty="0"/>
              <a:t> J. et al. CCI Apr. 2022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D1DEA0-DC7B-20A4-0E34-4B971941F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865" y="3558127"/>
            <a:ext cx="5159442" cy="2535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CB30B1-63BE-7AB8-E785-562C7F071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1693" y="1189974"/>
            <a:ext cx="8171981" cy="3244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D98227-B74D-7682-7BEC-3D6197394669}"/>
              </a:ext>
            </a:extLst>
          </p:cNvPr>
          <p:cNvSpPr/>
          <p:nvPr/>
        </p:nvSpPr>
        <p:spPr>
          <a:xfrm>
            <a:off x="1798975" y="4971583"/>
            <a:ext cx="39607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Réentrée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par Stingray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042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084B2-BCF3-13B3-167C-7668A0990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B725B-8FA5-AE65-9175-0D0D3DE65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Power </a:t>
            </a:r>
            <a:r>
              <a:rPr lang="fr-FR" dirty="0" err="1"/>
              <a:t>Carlino</a:t>
            </a:r>
            <a:endParaRPr lang="fr-FR" dirty="0"/>
          </a:p>
        </p:txBody>
      </p:sp>
      <p:pic>
        <p:nvPicPr>
          <p:cNvPr id="5" name="Content Placeholder 4" descr="A diagram of a needle and a balloon&#10;&#10;AI-generated content may be incorrect.">
            <a:extLst>
              <a:ext uri="{FF2B5EF4-FFF2-40B4-BE49-F238E27FC236}">
                <a16:creationId xmlns:a16="http://schemas.microsoft.com/office/drawing/2014/main" id="{FAA9AB76-6240-9D36-AE0B-A0DA8C125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9549" y="1229725"/>
            <a:ext cx="7510710" cy="37322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61AD0-4C9D-C5CF-B032-FC506692C462}"/>
              </a:ext>
            </a:extLst>
          </p:cNvPr>
          <p:cNvSpPr txBox="1"/>
          <p:nvPr/>
        </p:nvSpPr>
        <p:spPr>
          <a:xfrm>
            <a:off x="1941534" y="5586608"/>
            <a:ext cx="5514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Megaly</a:t>
            </a:r>
            <a:r>
              <a:rPr lang="fr-FR" dirty="0"/>
              <a:t> M. et al. JACC </a:t>
            </a:r>
            <a:r>
              <a:rPr lang="fr-FR" dirty="0" err="1"/>
              <a:t>cardiovascular</a:t>
            </a:r>
            <a:r>
              <a:rPr lang="fr-FR" dirty="0"/>
              <a:t> </a:t>
            </a:r>
            <a:r>
              <a:rPr lang="fr-FR" dirty="0" err="1"/>
              <a:t>interv</a:t>
            </a:r>
            <a:r>
              <a:rPr lang="fr-FR" dirty="0"/>
              <a:t>. </a:t>
            </a:r>
            <a:r>
              <a:rPr lang="fr-FR" dirty="0" err="1"/>
              <a:t>Nov</a:t>
            </a:r>
            <a:r>
              <a:rPr lang="fr-FR" dirty="0"/>
              <a:t> 2022.</a:t>
            </a:r>
          </a:p>
        </p:txBody>
      </p:sp>
    </p:spTree>
    <p:extLst>
      <p:ext uri="{BB962C8B-B14F-4D97-AF65-F5344CB8AC3E}">
        <p14:creationId xmlns:p14="http://schemas.microsoft.com/office/powerpoint/2010/main" val="3892420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69E64B2-626D-A66E-A48F-40CD8F04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Bilan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A368EEC-F5A0-2DDB-B8FF-79B55D32F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584" y="6096572"/>
            <a:ext cx="3958224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8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</a:rPr>
              <a:t>.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 </a:t>
            </a:r>
            <a:r>
              <a:rPr kumimoji="0" lang="fr-FR" altLang="fr-FR" sz="1200" b="0" i="0" u="none" strike="noStrike" cap="none" normalizeH="0" baseline="0" dirty="0" err="1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doi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: 10.1016/j.amjcard.2023.08.155.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 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Epub 2023 Sep 28.</a:t>
            </a:r>
            <a:r>
              <a:rPr kumimoji="0" lang="fr-FR" alt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E0BE200-E9D4-4632-EBBB-12ECAE986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12377"/>
            <a:ext cx="9207674" cy="3864586"/>
          </a:xfrm>
        </p:spPr>
        <p:txBody>
          <a:bodyPr>
            <a:normAutofit/>
          </a:bodyPr>
          <a:lstStyle/>
          <a:p>
            <a:pPr lvl="1"/>
            <a:r>
              <a:rPr lang="fr-FR" sz="2600" dirty="0">
                <a:solidFill>
                  <a:schemeClr val="bg1"/>
                </a:solidFill>
              </a:rPr>
              <a:t>2.8% dans le Progress CTO (128/4508)</a:t>
            </a:r>
          </a:p>
          <a:p>
            <a:pPr lvl="1"/>
            <a:endParaRPr lang="fr-FR" sz="2600" dirty="0">
              <a:solidFill>
                <a:schemeClr val="bg1"/>
              </a:solidFill>
            </a:endParaRPr>
          </a:p>
          <a:p>
            <a:pPr lvl="1"/>
            <a:r>
              <a:rPr lang="fr-FR" sz="2600" dirty="0">
                <a:solidFill>
                  <a:schemeClr val="bg1"/>
                </a:solidFill>
              </a:rPr>
              <a:t>CTO complexes JCTO moyen 3.3</a:t>
            </a:r>
          </a:p>
          <a:p>
            <a:pPr lvl="1"/>
            <a:endParaRPr lang="fr-FR" sz="2600" dirty="0">
              <a:solidFill>
                <a:schemeClr val="bg1"/>
              </a:solidFill>
            </a:endParaRPr>
          </a:p>
          <a:p>
            <a:pPr lvl="1"/>
            <a:r>
              <a:rPr lang="fr-FR" sz="2600" dirty="0">
                <a:solidFill>
                  <a:schemeClr val="bg1"/>
                </a:solidFill>
              </a:rPr>
              <a:t>Succès 58% </a:t>
            </a:r>
            <a:r>
              <a:rPr lang="fr-FR" sz="2600" dirty="0">
                <a:solidFill>
                  <a:schemeClr val="bg1"/>
                </a:solidFill>
                <a:sym typeface="Wingdings" panose="05000000000000000000" pitchFamily="2" charset="2"/>
              </a:rPr>
              <a:t> 81% si combinée à la technique rétrograde</a:t>
            </a:r>
          </a:p>
          <a:p>
            <a:pPr lvl="1"/>
            <a:endParaRPr lang="fr-FR" sz="26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lvl="1"/>
            <a:r>
              <a:rPr lang="fr-FR" sz="2600" dirty="0">
                <a:solidFill>
                  <a:schemeClr val="bg1"/>
                </a:solidFill>
                <a:sym typeface="Wingdings" panose="05000000000000000000" pitchFamily="2" charset="2"/>
              </a:rPr>
              <a:t>Taux de complications plus élevée (complexité plus que la technique) </a:t>
            </a:r>
            <a:endParaRPr lang="fr-FR" sz="2600" dirty="0">
              <a:solidFill>
                <a:schemeClr val="bg1"/>
              </a:solidFill>
            </a:endParaRPr>
          </a:p>
          <a:p>
            <a:pPr lvl="1"/>
            <a:endParaRPr lang="fr-FR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73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19436-BD0C-0C3B-972F-C6F68950D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AA08B-AFFC-023F-582A-E97A031CF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4692"/>
            <a:ext cx="5074085" cy="653196"/>
          </a:xfrm>
        </p:spPr>
        <p:txBody>
          <a:bodyPr>
            <a:normAutofit fontScale="90000"/>
          </a:bodyPr>
          <a:lstStyle/>
          <a:p>
            <a:r>
              <a:rPr lang="fr-FR" dirty="0"/>
              <a:t>2024 : le « nouveau né »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D1C770-9674-A4BE-F0CA-625485ADB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602" y="2269385"/>
            <a:ext cx="8939366" cy="373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3D7C-3782-497D-97C0-A79D8A1F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0"/>
            <a:ext cx="5533373" cy="901874"/>
          </a:xfrm>
        </p:spPr>
        <p:txBody>
          <a:bodyPr>
            <a:normAutofit/>
          </a:bodyPr>
          <a:lstStyle/>
          <a:p>
            <a:r>
              <a:rPr lang="fr-FR" sz="3600" dirty="0"/>
              <a:t>Le concept = un guide liquide</a:t>
            </a:r>
          </a:p>
        </p:txBody>
      </p:sp>
      <p:pic>
        <p:nvPicPr>
          <p:cNvPr id="4" name="Wersja-2">
            <a:hlinkClick r:id="" action="ppaction://media"/>
            <a:extLst>
              <a:ext uri="{FF2B5EF4-FFF2-40B4-BE49-F238E27FC236}">
                <a16:creationId xmlns:a16="http://schemas.microsoft.com/office/drawing/2014/main" id="{B21229AC-4536-67C7-FBCC-9EE6ECF103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843" y="747473"/>
            <a:ext cx="10864313" cy="6110527"/>
          </a:xfrm>
        </p:spPr>
      </p:pic>
    </p:spTree>
    <p:extLst>
      <p:ext uri="{BB962C8B-B14F-4D97-AF65-F5344CB8AC3E}">
        <p14:creationId xmlns:p14="http://schemas.microsoft.com/office/powerpoint/2010/main" val="407481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D227E-F307-EAD9-687E-ABDA56813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01262"/>
            <a:ext cx="3932237" cy="1459522"/>
          </a:xfrm>
        </p:spPr>
        <p:txBody>
          <a:bodyPr anchor="b">
            <a:normAutofit/>
          </a:bodyPr>
          <a:lstStyle/>
          <a:p>
            <a:r>
              <a:rPr lang="fr-FR" dirty="0"/>
              <a:t>Les étapes </a:t>
            </a:r>
            <a:r>
              <a:rPr lang="fr-FR"/>
              <a:t> 13 résumées comme suit : </a:t>
            </a:r>
            <a:endParaRPr lang="fr-FR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4B81D4-D9FD-A2AC-E21F-068AD51E1B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601633"/>
              </p:ext>
            </p:extLst>
          </p:nvPr>
        </p:nvGraphicFramePr>
        <p:xfrm>
          <a:off x="4772025" y="587963"/>
          <a:ext cx="6996330" cy="5682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8678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A02A2-E174-A6B7-06ED-5148B4821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10 : étude de l’</a:t>
            </a:r>
            <a:r>
              <a:rPr lang="fr-FR" dirty="0" err="1"/>
              <a:t>angio</a:t>
            </a:r>
            <a:r>
              <a:rPr lang="fr-FR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356EC7-57AD-9AD8-14FE-0606B223F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805791"/>
            <a:ext cx="6172200" cy="392269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71467-6AF0-E9FE-E8AF-CDFFD9A3D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48708"/>
            <a:ext cx="3932237" cy="1459522"/>
          </a:xfrm>
        </p:spPr>
        <p:txBody>
          <a:bodyPr/>
          <a:lstStyle/>
          <a:p>
            <a:r>
              <a:rPr lang="fr-FR" dirty="0"/>
              <a:t>1: </a:t>
            </a:r>
            <a:r>
              <a:rPr lang="fr-FR" dirty="0" err="1"/>
              <a:t>Patchy</a:t>
            </a:r>
            <a:r>
              <a:rPr lang="fr-FR" dirty="0"/>
              <a:t> </a:t>
            </a:r>
          </a:p>
          <a:p>
            <a:r>
              <a:rPr lang="fr-FR" dirty="0"/>
              <a:t>2: Vaisseau dessiné (A) se branche (B)</a:t>
            </a:r>
          </a:p>
          <a:p>
            <a:r>
              <a:rPr lang="fr-FR" dirty="0"/>
              <a:t>3: Mix 1 et 2 </a:t>
            </a:r>
          </a:p>
        </p:txBody>
      </p:sp>
    </p:spTree>
    <p:extLst>
      <p:ext uri="{BB962C8B-B14F-4D97-AF65-F5344CB8AC3E}">
        <p14:creationId xmlns:p14="http://schemas.microsoft.com/office/powerpoint/2010/main" val="3099601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2EA5F-F5D6-E815-6D17-8A1111539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9523"/>
            <a:ext cx="10515600" cy="644403"/>
          </a:xfrm>
        </p:spPr>
        <p:txBody>
          <a:bodyPr anchor="ctr">
            <a:normAutofit/>
          </a:bodyPr>
          <a:lstStyle/>
          <a:p>
            <a:r>
              <a:rPr lang="fr-FR" sz="3700"/>
              <a:t>Résultats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A38EB-584D-D7ED-C688-8B37BF62A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12377"/>
            <a:ext cx="5181600" cy="3864586"/>
          </a:xfrm>
        </p:spPr>
        <p:txBody>
          <a:bodyPr>
            <a:normAutofit/>
          </a:bodyPr>
          <a:lstStyle/>
          <a:p>
            <a:r>
              <a:rPr lang="fr-FR" dirty="0"/>
              <a:t>Multicentrique </a:t>
            </a:r>
            <a:r>
              <a:rPr lang="fr-FR" dirty="0" err="1"/>
              <a:t>rétrospéctive</a:t>
            </a:r>
            <a:endParaRPr lang="fr-FR" dirty="0"/>
          </a:p>
          <a:p>
            <a:r>
              <a:rPr lang="fr-FR" dirty="0"/>
              <a:t>45 lésions 43 patients</a:t>
            </a:r>
          </a:p>
          <a:p>
            <a:r>
              <a:rPr lang="fr-FR" dirty="0"/>
              <a:t>Progress score moyen 1.7 J-CTO Score moyen 2.2</a:t>
            </a:r>
          </a:p>
          <a:p>
            <a:r>
              <a:rPr lang="fr-FR" dirty="0"/>
              <a:t>100% succès franchissement</a:t>
            </a:r>
          </a:p>
          <a:p>
            <a:r>
              <a:rPr lang="fr-FR" dirty="0"/>
              <a:t>IVUS (1/3 des cas)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551B1BB-64CF-370A-54A5-BA41E32FF5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901874"/>
            <a:ext cx="5698332" cy="4586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0936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3007-8138-1E55-B28B-F131EE203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Conflits d’</a:t>
            </a:r>
            <a:r>
              <a:rPr lang="fr-FR" dirty="0" err="1"/>
              <a:t>interrêt</a:t>
            </a:r>
            <a:endParaRPr lang="en-F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93AB27-24C5-54F5-5943-DD4F04F912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Honoraire, pour lectures et </a:t>
            </a:r>
            <a:r>
              <a:rPr lang="fr-FR" dirty="0" err="1"/>
              <a:t>proctoring</a:t>
            </a:r>
            <a:r>
              <a:rPr lang="fr-FR" dirty="0"/>
              <a:t> ASAHI </a:t>
            </a:r>
            <a:r>
              <a:rPr lang="fr-FR" dirty="0" err="1"/>
              <a:t>intecc</a:t>
            </a:r>
            <a:r>
              <a:rPr lang="fr-FR" dirty="0"/>
              <a:t>, 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666594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F988D-EB55-9C36-5062-43DA06A17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BE3CD-719A-E9A7-7353-FCF5D2DF6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Résultats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20EEE8-BB07-BACC-F1ED-0F38E59FB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6512" y="553320"/>
            <a:ext cx="5950972" cy="547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46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7D509-4F2D-4288-F941-CD54F3693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C9854-BB35-C5AE-50AD-76C676E9F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729" y="530188"/>
            <a:ext cx="6869482" cy="653196"/>
          </a:xfrm>
        </p:spPr>
        <p:txBody>
          <a:bodyPr>
            <a:normAutofit fontScale="90000"/>
          </a:bodyPr>
          <a:lstStyle/>
          <a:p>
            <a:r>
              <a:rPr lang="fr-FR" dirty="0"/>
              <a:t>C’est quoi la différence 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71ADAE-ABAC-3034-421D-052F49A1B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85" y="1358749"/>
            <a:ext cx="11432003" cy="47414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9FDF3D-D327-EB53-28C0-65C26F1F6A59}"/>
              </a:ext>
            </a:extLst>
          </p:cNvPr>
          <p:cNvSpPr/>
          <p:nvPr/>
        </p:nvSpPr>
        <p:spPr>
          <a:xfrm>
            <a:off x="4058433" y="3870542"/>
            <a:ext cx="864296" cy="425885"/>
          </a:xfrm>
          <a:prstGeom prst="rect">
            <a:avLst/>
          </a:prstGeom>
          <a:solidFill>
            <a:schemeClr val="bg1">
              <a:lumMod val="60000"/>
              <a:lumOff val="4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8342E9-6569-177F-6076-CDBEBE8C2CE9}"/>
              </a:ext>
            </a:extLst>
          </p:cNvPr>
          <p:cNvSpPr/>
          <p:nvPr/>
        </p:nvSpPr>
        <p:spPr>
          <a:xfrm>
            <a:off x="10060475" y="3860104"/>
            <a:ext cx="864296" cy="425885"/>
          </a:xfrm>
          <a:prstGeom prst="rect">
            <a:avLst/>
          </a:prstGeom>
          <a:solidFill>
            <a:schemeClr val="accent4">
              <a:lumMod val="60000"/>
              <a:lumOff val="4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63DBAC-AA87-AF63-3DB7-D888F9E05090}"/>
              </a:ext>
            </a:extLst>
          </p:cNvPr>
          <p:cNvSpPr/>
          <p:nvPr/>
        </p:nvSpPr>
        <p:spPr>
          <a:xfrm>
            <a:off x="4058433" y="2188760"/>
            <a:ext cx="1678488" cy="425885"/>
          </a:xfrm>
          <a:prstGeom prst="rect">
            <a:avLst/>
          </a:prstGeom>
          <a:solidFill>
            <a:schemeClr val="bg1">
              <a:lumMod val="60000"/>
              <a:lumOff val="4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E75A09-388B-B067-4CBA-9B8CF1C94A70}"/>
              </a:ext>
            </a:extLst>
          </p:cNvPr>
          <p:cNvSpPr/>
          <p:nvPr/>
        </p:nvSpPr>
        <p:spPr>
          <a:xfrm>
            <a:off x="10060475" y="2188760"/>
            <a:ext cx="1678488" cy="554440"/>
          </a:xfrm>
          <a:prstGeom prst="rect">
            <a:avLst/>
          </a:prstGeom>
          <a:solidFill>
            <a:schemeClr val="accent4">
              <a:lumMod val="60000"/>
              <a:lumOff val="4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122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3A5CF-7978-0C53-F1FB-FD3312EB7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8C8CA-6D5B-458C-DDC4-0842C2160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272" y="2914511"/>
            <a:ext cx="6564682" cy="653196"/>
          </a:xfrm>
        </p:spPr>
        <p:txBody>
          <a:bodyPr>
            <a:normAutofit fontScale="90000"/>
          </a:bodyPr>
          <a:lstStyle/>
          <a:p>
            <a:r>
              <a:rPr lang="fr-FR" dirty="0"/>
              <a:t>En pratique ça donne quoi ? </a:t>
            </a:r>
          </a:p>
        </p:txBody>
      </p:sp>
    </p:spTree>
    <p:extLst>
      <p:ext uri="{BB962C8B-B14F-4D97-AF65-F5344CB8AC3E}">
        <p14:creationId xmlns:p14="http://schemas.microsoft.com/office/powerpoint/2010/main" val="2377769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BDACC-FE1C-80C4-0A0A-65D6392D0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 HDR Dual RAO CRA-mov-00001">
            <a:hlinkClick r:id="" action="ppaction://media"/>
            <a:extLst>
              <a:ext uri="{FF2B5EF4-FFF2-40B4-BE49-F238E27FC236}">
                <a16:creationId xmlns:a16="http://schemas.microsoft.com/office/drawing/2014/main" id="{D1832891-3663-C3DF-A916-9863FCDF47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040" y="365428"/>
            <a:ext cx="5897584" cy="5897585"/>
          </a:xfrm>
        </p:spPr>
      </p:pic>
      <p:pic>
        <p:nvPicPr>
          <p:cNvPr id="5" name="2. HDR Dual RAO CRA-mov-00001_00001">
            <a:hlinkClick r:id="" action="ppaction://media"/>
            <a:extLst>
              <a:ext uri="{FF2B5EF4-FFF2-40B4-BE49-F238E27FC236}">
                <a16:creationId xmlns:a16="http://schemas.microsoft.com/office/drawing/2014/main" id="{39C08E4B-D43C-6A07-24D4-71277DFE6B0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07623" y="365427"/>
            <a:ext cx="5897585" cy="589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1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3F596-AB54-053A-F0AC-F6A23DB50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16CC-815F-14BD-94C7-24042309C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r-FR"/>
          </a:p>
        </p:txBody>
      </p:sp>
      <p:pic>
        <p:nvPicPr>
          <p:cNvPr id="4" name="3. HDR -mov-00001">
            <a:hlinkClick r:id="" action="ppaction://media"/>
            <a:extLst>
              <a:ext uri="{FF2B5EF4-FFF2-40B4-BE49-F238E27FC236}">
                <a16:creationId xmlns:a16="http://schemas.microsoft.com/office/drawing/2014/main" id="{57A5F7F6-3604-E949-1223-0B9AD27B215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6392" y="152487"/>
            <a:ext cx="6654430" cy="6654432"/>
          </a:xfrm>
        </p:spPr>
      </p:pic>
    </p:spTree>
    <p:extLst>
      <p:ext uri="{BB962C8B-B14F-4D97-AF65-F5344CB8AC3E}">
        <p14:creationId xmlns:p14="http://schemas.microsoft.com/office/powerpoint/2010/main" val="329499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AFD96-1A74-0145-3573-32ED888EC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4691"/>
            <a:ext cx="3032342" cy="3515719"/>
          </a:xfrm>
        </p:spPr>
        <p:txBody>
          <a:bodyPr>
            <a:normAutofit/>
          </a:bodyPr>
          <a:lstStyle/>
          <a:p>
            <a:r>
              <a:rPr lang="fr-FR" dirty="0"/>
              <a:t>Le guide polymérique n’y arrive pas </a:t>
            </a:r>
          </a:p>
        </p:txBody>
      </p:sp>
      <p:pic>
        <p:nvPicPr>
          <p:cNvPr id="4" name="4. Gladius no cross-mov-00001">
            <a:hlinkClick r:id="" action="ppaction://media"/>
            <a:extLst>
              <a:ext uri="{FF2B5EF4-FFF2-40B4-BE49-F238E27FC236}">
                <a16:creationId xmlns:a16="http://schemas.microsoft.com/office/drawing/2014/main" id="{B152A490-BE71-EE0A-3D8E-7B68500DC6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6572" y="281781"/>
            <a:ext cx="6454013" cy="6454015"/>
          </a:xfrm>
        </p:spPr>
      </p:pic>
    </p:spTree>
    <p:extLst>
      <p:ext uri="{BB962C8B-B14F-4D97-AF65-F5344CB8AC3E}">
        <p14:creationId xmlns:p14="http://schemas.microsoft.com/office/powerpoint/2010/main" val="145614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BFF61-E70A-1420-E7E6-D100C3774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Gaia </a:t>
            </a:r>
            <a:r>
              <a:rPr lang="fr-FR" dirty="0" err="1"/>
              <a:t>next</a:t>
            </a:r>
            <a:r>
              <a:rPr lang="fr-FR" dirty="0"/>
              <a:t> 3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76B5A-5BC1-485F-9C41-36F932246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5. gaia crosses-mov-00001">
            <a:hlinkClick r:id="" action="ppaction://media"/>
            <a:extLst>
              <a:ext uri="{FF2B5EF4-FFF2-40B4-BE49-F238E27FC236}">
                <a16:creationId xmlns:a16="http://schemas.microsoft.com/office/drawing/2014/main" id="{5F509B5D-D3DA-2BA2-DC55-A63F6257F6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2481" y="263666"/>
            <a:ext cx="6330667" cy="633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1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AFC81-FD56-8439-B220-C100C6290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Bilan</a:t>
            </a:r>
          </a:p>
        </p:txBody>
      </p:sp>
      <p:pic>
        <p:nvPicPr>
          <p:cNvPr id="5" name="6. fINAL hdr-mov-00001">
            <a:hlinkClick r:id="" action="ppaction://media"/>
            <a:extLst>
              <a:ext uri="{FF2B5EF4-FFF2-40B4-BE49-F238E27FC236}">
                <a16:creationId xmlns:a16="http://schemas.microsoft.com/office/drawing/2014/main" id="{515EC7F9-7536-31A4-4CE2-D51A787ADA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7475" y="343988"/>
            <a:ext cx="6170024" cy="617002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1AC28-3C51-7859-418F-A64AA9757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2400" b="1" dirty="0"/>
              <a:t>Ça m’a aidé à savoir ou ponctionner. </a:t>
            </a:r>
          </a:p>
          <a:p>
            <a:endParaRPr lang="fr-FR" sz="2400" b="1" dirty="0"/>
          </a:p>
          <a:p>
            <a:r>
              <a:rPr lang="fr-FR" sz="2400" b="1" dirty="0"/>
              <a:t>Mais ça n’a pas trop modulé la plaque</a:t>
            </a:r>
          </a:p>
        </p:txBody>
      </p:sp>
    </p:spTree>
    <p:extLst>
      <p:ext uri="{BB962C8B-B14F-4D97-AF65-F5344CB8AC3E}">
        <p14:creationId xmlns:p14="http://schemas.microsoft.com/office/powerpoint/2010/main" val="16797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2A429-663D-479E-EB61-768EE0B0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4492"/>
            <a:ext cx="10515600" cy="609234"/>
          </a:xfrm>
        </p:spPr>
        <p:txBody>
          <a:bodyPr>
            <a:normAutofit fontScale="90000"/>
          </a:bodyPr>
          <a:lstStyle/>
          <a:p>
            <a:r>
              <a:rPr lang="fr-FR" dirty="0"/>
              <a:t>2</a:t>
            </a:r>
            <a:r>
              <a:rPr lang="fr-FR" baseline="30000" dirty="0"/>
              <a:t>ème</a:t>
            </a:r>
            <a:r>
              <a:rPr lang="fr-FR" dirty="0"/>
              <a:t> Exemple</a:t>
            </a:r>
          </a:p>
        </p:txBody>
      </p:sp>
    </p:spTree>
    <p:extLst>
      <p:ext uri="{BB962C8B-B14F-4D97-AF65-F5344CB8AC3E}">
        <p14:creationId xmlns:p14="http://schemas.microsoft.com/office/powerpoint/2010/main" val="4196746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7F953-408D-2AAF-3DAD-B65AFB76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51" y="2696869"/>
            <a:ext cx="3932237" cy="1459522"/>
          </a:xfrm>
        </p:spPr>
        <p:txBody>
          <a:bodyPr/>
          <a:lstStyle/>
          <a:p>
            <a:r>
              <a:rPr lang="fr-FR" dirty="0"/>
              <a:t>Quand c’est </a:t>
            </a:r>
            <a:r>
              <a:rPr lang="fr-FR" dirty="0" err="1"/>
              <a:t>patchy</a:t>
            </a:r>
            <a:r>
              <a:rPr lang="fr-FR" dirty="0"/>
              <a:t> ca veut dire quoi ? </a:t>
            </a:r>
          </a:p>
        </p:txBody>
      </p:sp>
      <p:pic>
        <p:nvPicPr>
          <p:cNvPr id="5" name="1. HDR MG patchy-mov-00001">
            <a:hlinkClick r:id="" action="ppaction://media"/>
            <a:extLst>
              <a:ext uri="{FF2B5EF4-FFF2-40B4-BE49-F238E27FC236}">
                <a16:creationId xmlns:a16="http://schemas.microsoft.com/office/drawing/2014/main" id="{09195AED-DA98-3CFB-9AEA-E3AE2F62C5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2026" y="269876"/>
            <a:ext cx="6313508" cy="6313508"/>
          </a:xfrm>
        </p:spPr>
      </p:pic>
    </p:spTree>
    <p:extLst>
      <p:ext uri="{BB962C8B-B14F-4D97-AF65-F5344CB8AC3E}">
        <p14:creationId xmlns:p14="http://schemas.microsoft.com/office/powerpoint/2010/main" val="7126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48144-C729-A465-C93B-F0EFFE2A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 peu d’histoire </a:t>
            </a:r>
            <a:endParaRPr lang="en-FR" dirty="0"/>
          </a:p>
        </p:txBody>
      </p:sp>
      <p:pic>
        <p:nvPicPr>
          <p:cNvPr id="1028" name="Picture 4" descr="3D Time Machine From Herbert Wells Fiction - TurboSquid 2112237">
            <a:extLst>
              <a:ext uri="{FF2B5EF4-FFF2-40B4-BE49-F238E27FC236}">
                <a16:creationId xmlns:a16="http://schemas.microsoft.com/office/drawing/2014/main" id="{D18F0983-70B2-DACD-A272-5120100A1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66" y="470925"/>
            <a:ext cx="3194137" cy="179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0DC259-F042-17D6-BB10-F15E1CAADB41}"/>
              </a:ext>
            </a:extLst>
          </p:cNvPr>
          <p:cNvSpPr txBox="1"/>
          <p:nvPr/>
        </p:nvSpPr>
        <p:spPr>
          <a:xfrm>
            <a:off x="8049350" y="2244642"/>
            <a:ext cx="3139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3D Time Machine From Herbert Wells Fiction</a:t>
            </a:r>
          </a:p>
        </p:txBody>
      </p:sp>
      <p:pic>
        <p:nvPicPr>
          <p:cNvPr id="1030" name="Picture 6" descr="ORGOGLIO CALABRESE DOTT. MAURO CARLINO">
            <a:extLst>
              <a:ext uri="{FF2B5EF4-FFF2-40B4-BE49-F238E27FC236}">
                <a16:creationId xmlns:a16="http://schemas.microsoft.com/office/drawing/2014/main" id="{ECC970C1-BB10-598E-5BA3-30F6CC95A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0" t="1644" r="18939" b="2830"/>
          <a:stretch>
            <a:fillRect/>
          </a:stretch>
        </p:blipFill>
        <p:spPr bwMode="auto">
          <a:xfrm>
            <a:off x="1073339" y="2618396"/>
            <a:ext cx="4012228" cy="337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601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. HDR double-mov-00001">
            <a:hlinkClick r:id="" action="ppaction://media"/>
            <a:extLst>
              <a:ext uri="{FF2B5EF4-FFF2-40B4-BE49-F238E27FC236}">
                <a16:creationId xmlns:a16="http://schemas.microsoft.com/office/drawing/2014/main" id="{5D2E3461-6C23-0670-9481-9CA062D7E0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8928" y="366387"/>
            <a:ext cx="6125226" cy="6125226"/>
          </a:xfrm>
        </p:spPr>
      </p:pic>
    </p:spTree>
    <p:extLst>
      <p:ext uri="{BB962C8B-B14F-4D97-AF65-F5344CB8AC3E}">
        <p14:creationId xmlns:p14="http://schemas.microsoft.com/office/powerpoint/2010/main" val="2398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5D94A-7856-E356-7DE9-2BE33F95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Fielder</a:t>
            </a:r>
            <a:r>
              <a:rPr lang="fr-FR" dirty="0"/>
              <a:t> XTA out</a:t>
            </a:r>
          </a:p>
        </p:txBody>
      </p:sp>
      <p:pic>
        <p:nvPicPr>
          <p:cNvPr id="5" name="3. patchy failure-mov-00001">
            <a:hlinkClick r:id="" action="ppaction://media"/>
            <a:extLst>
              <a:ext uri="{FF2B5EF4-FFF2-40B4-BE49-F238E27FC236}">
                <a16:creationId xmlns:a16="http://schemas.microsoft.com/office/drawing/2014/main" id="{95732840-A875-03F5-7767-291FDD6340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7182" y="0"/>
            <a:ext cx="6496659" cy="6496659"/>
          </a:xfrm>
        </p:spPr>
      </p:pic>
    </p:spTree>
    <p:extLst>
      <p:ext uri="{BB962C8B-B14F-4D97-AF65-F5344CB8AC3E}">
        <p14:creationId xmlns:p14="http://schemas.microsoft.com/office/powerpoint/2010/main" val="72214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B9201-5EC2-8645-A480-ABF69A3B1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611" y="2819766"/>
            <a:ext cx="10515600" cy="609234"/>
          </a:xfrm>
        </p:spPr>
        <p:txBody>
          <a:bodyPr>
            <a:normAutofit fontScale="90000"/>
          </a:bodyPr>
          <a:lstStyle/>
          <a:p>
            <a:r>
              <a:rPr lang="fr-FR" dirty="0"/>
              <a:t>Est-il possible d’entamer ce cas en HDR ??</a:t>
            </a:r>
          </a:p>
        </p:txBody>
      </p:sp>
    </p:spTree>
    <p:extLst>
      <p:ext uri="{BB962C8B-B14F-4D97-AF65-F5344CB8AC3E}">
        <p14:creationId xmlns:p14="http://schemas.microsoft.com/office/powerpoint/2010/main" val="4209604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DR impossible-mov-00001">
            <a:hlinkClick r:id="" action="ppaction://media"/>
            <a:extLst>
              <a:ext uri="{FF2B5EF4-FFF2-40B4-BE49-F238E27FC236}">
                <a16:creationId xmlns:a16="http://schemas.microsoft.com/office/drawing/2014/main" id="{6696CDD6-7E4D-E940-FCEA-78F14B76EE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0568" y="268353"/>
            <a:ext cx="6321294" cy="6321294"/>
          </a:xfrm>
        </p:spPr>
      </p:pic>
    </p:spTree>
    <p:extLst>
      <p:ext uri="{BB962C8B-B14F-4D97-AF65-F5344CB8AC3E}">
        <p14:creationId xmlns:p14="http://schemas.microsoft.com/office/powerpoint/2010/main" val="139556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2F5F7-2E78-021A-173B-411DE82E7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01262"/>
            <a:ext cx="3932237" cy="1459522"/>
          </a:xfrm>
        </p:spPr>
        <p:txBody>
          <a:bodyPr anchor="b">
            <a:normAutofit/>
          </a:bodyPr>
          <a:lstStyle/>
          <a:p>
            <a:r>
              <a:rPr lang="fr-FR" dirty="0"/>
              <a:t>Quelques réflexions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2EE2FF3-1146-7310-BACC-78DA13FD23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088048"/>
              </p:ext>
            </p:extLst>
          </p:nvPr>
        </p:nvGraphicFramePr>
        <p:xfrm>
          <a:off x="4196219" y="450937"/>
          <a:ext cx="7490565" cy="6050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0269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001F-7B18-45C3-0114-8D90EDE6F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01262"/>
            <a:ext cx="3932237" cy="1459522"/>
          </a:xfrm>
        </p:spPr>
        <p:txBody>
          <a:bodyPr anchor="b">
            <a:normAutofit/>
          </a:bodyPr>
          <a:lstStyle/>
          <a:p>
            <a:r>
              <a:rPr lang="fr-FR" noProof="0" dirty="0"/>
              <a:t>Conclusion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FF836C-29E0-96A8-2CB2-6969479166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881882"/>
              </p:ext>
            </p:extLst>
          </p:nvPr>
        </p:nvGraphicFramePr>
        <p:xfrm>
          <a:off x="4233797" y="563671"/>
          <a:ext cx="7121591" cy="5669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6375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7296744A-2415-3BDF-4BD5-4E858B888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490" y="346436"/>
            <a:ext cx="8333659" cy="58915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30E5485-46EC-B7CA-D22A-632255D74EBD}"/>
              </a:ext>
            </a:extLst>
          </p:cNvPr>
          <p:cNvSpPr txBox="1">
            <a:spLocks/>
          </p:cNvSpPr>
          <p:nvPr/>
        </p:nvSpPr>
        <p:spPr>
          <a:xfrm>
            <a:off x="388851" y="2342367"/>
            <a:ext cx="2178986" cy="19591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Merci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9644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3AC3A-274D-E06E-003E-FE7343C57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36B8F-499C-631C-22BB-2A112DA4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504" y="532356"/>
            <a:ext cx="3331923" cy="653196"/>
          </a:xfrm>
        </p:spPr>
        <p:txBody>
          <a:bodyPr anchor="ctr">
            <a:normAutofit/>
          </a:bodyPr>
          <a:lstStyle/>
          <a:p>
            <a:r>
              <a:rPr lang="fr-FR" sz="3700" dirty="0"/>
              <a:t>Le tout début</a:t>
            </a:r>
          </a:p>
        </p:txBody>
      </p:sp>
      <p:pic>
        <p:nvPicPr>
          <p:cNvPr id="5" name="Content Placeholder 4" descr="A blue and white website&#10;&#10;AI-generated content may be incorrect.">
            <a:extLst>
              <a:ext uri="{FF2B5EF4-FFF2-40B4-BE49-F238E27FC236}">
                <a16:creationId xmlns:a16="http://schemas.microsoft.com/office/drawing/2014/main" id="{BDCA970F-1A81-A3B1-34E3-C6B7B1A5F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2891"/>
          <a:stretch>
            <a:fillRect/>
          </a:stretch>
        </p:blipFill>
        <p:spPr>
          <a:xfrm>
            <a:off x="3877542" y="2102083"/>
            <a:ext cx="8193210" cy="2908327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B2D704D-EA0F-14E7-880D-EA6A27D602CB}"/>
              </a:ext>
            </a:extLst>
          </p:cNvPr>
          <p:cNvSpPr txBox="1">
            <a:spLocks/>
          </p:cNvSpPr>
          <p:nvPr/>
        </p:nvSpPr>
        <p:spPr>
          <a:xfrm>
            <a:off x="548239" y="2699238"/>
            <a:ext cx="3435037" cy="36264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3-4 ml de contraste.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Injection forte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dirty="0"/>
              <a:t>But : Induire un dissection réentrée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4880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26EA6-4E5B-C8D5-51B8-C2D8E6AD1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 but a changé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FD98A8-57A2-8D96-6932-F5E51C61D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794366"/>
            <a:ext cx="10515600" cy="303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80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EB84-AC49-AAA2-5F34-7DB0C93F8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4692"/>
            <a:ext cx="10515600" cy="653196"/>
          </a:xfrm>
        </p:spPr>
        <p:txBody>
          <a:bodyPr anchor="ctr">
            <a:normAutofit/>
          </a:bodyPr>
          <a:lstStyle/>
          <a:p>
            <a:r>
              <a:rPr lang="fr-FR" sz="3700"/>
              <a:t>Le rationnel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929F11-3F57-4B55-E117-0FE667AB1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9035" b="18139"/>
          <a:stretch>
            <a:fillRect/>
          </a:stretch>
        </p:blipFill>
        <p:spPr>
          <a:xfrm>
            <a:off x="838200" y="2444261"/>
            <a:ext cx="10515600" cy="373270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1682A-8A38-18E2-3B6E-4199AFF1DD94}"/>
              </a:ext>
            </a:extLst>
          </p:cNvPr>
          <p:cNvSpPr txBox="1"/>
          <p:nvPr/>
        </p:nvSpPr>
        <p:spPr>
          <a:xfrm>
            <a:off x="286828" y="6176962"/>
            <a:ext cx="509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Strauss BH et al. J </a:t>
            </a:r>
            <a:r>
              <a:rPr lang="fr-FR" dirty="0" err="1"/>
              <a:t>Interv</a:t>
            </a:r>
            <a:r>
              <a:rPr lang="fr-FR" dirty="0"/>
              <a:t> </a:t>
            </a:r>
            <a:r>
              <a:rPr lang="fr-FR" dirty="0" err="1"/>
              <a:t>Cardiol</a:t>
            </a:r>
            <a:r>
              <a:rPr lang="fr-FR" dirty="0"/>
              <a:t> 2005;18:425–436</a:t>
            </a:r>
          </a:p>
        </p:txBody>
      </p:sp>
    </p:spTree>
    <p:extLst>
      <p:ext uri="{BB962C8B-B14F-4D97-AF65-F5344CB8AC3E}">
        <p14:creationId xmlns:p14="http://schemas.microsoft.com/office/powerpoint/2010/main" val="296108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624B7-2B85-4F79-807A-AF1AED382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6D92A-06CE-313B-DE88-CFF218DA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40" y="2699239"/>
            <a:ext cx="2767709" cy="1459522"/>
          </a:xfrm>
        </p:spPr>
        <p:txBody>
          <a:bodyPr anchor="b">
            <a:normAutofit/>
          </a:bodyPr>
          <a:lstStyle/>
          <a:p>
            <a:r>
              <a:rPr lang="fr-FR" dirty="0"/>
              <a:t>Méthode:</a:t>
            </a:r>
            <a:br>
              <a:rPr lang="fr-FR" dirty="0"/>
            </a:br>
            <a:r>
              <a:rPr lang="fr-FR" dirty="0"/>
              <a:t>Les étapes = 7</a:t>
            </a:r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3D0FDA1B-746A-63A5-F794-2A6634F868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164313"/>
              </p:ext>
            </p:extLst>
          </p:nvPr>
        </p:nvGraphicFramePr>
        <p:xfrm>
          <a:off x="3607497" y="651353"/>
          <a:ext cx="7747892" cy="5561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4757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DB8B4C-05F9-EF00-168F-98AD0A054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86" y="261495"/>
            <a:ext cx="6487430" cy="6335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A9A463-F725-1A2B-B884-79446AAB0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816" y="1163460"/>
            <a:ext cx="4371088" cy="434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67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67049-A935-C8AF-134A-71F808B93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F8C32-4D4A-869E-71D3-D51AB3A56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4691"/>
            <a:ext cx="3733800" cy="2425955"/>
          </a:xfrm>
        </p:spPr>
        <p:txBody>
          <a:bodyPr>
            <a:normAutofit/>
          </a:bodyPr>
          <a:lstStyle/>
          <a:p>
            <a:r>
              <a:rPr lang="fr-FR" dirty="0" err="1"/>
              <a:t>Résultas</a:t>
            </a:r>
            <a:r>
              <a:rPr lang="fr-FR" dirty="0"/>
              <a:t> : 60 %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52B70F-41D6-B9BE-4979-657B3AD9D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9453" y="728685"/>
            <a:ext cx="5815144" cy="531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23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eFrancophone">
      <a:dk1>
        <a:srgbClr val="066CB4"/>
      </a:dk1>
      <a:lt1>
        <a:srgbClr val="EE4C38"/>
      </a:lt1>
      <a:dk2>
        <a:srgbClr val="0C70B5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31EFE98FE5FE4681363DFDF6E64F76" ma:contentTypeVersion="17" ma:contentTypeDescription="Crée un document." ma:contentTypeScope="" ma:versionID="214740926b321c24388edda05b31223b">
  <xsd:schema xmlns:xsd="http://www.w3.org/2001/XMLSchema" xmlns:xs="http://www.w3.org/2001/XMLSchema" xmlns:p="http://schemas.microsoft.com/office/2006/metadata/properties" xmlns:ns2="19c3f38f-c3f1-454f-83e9-6d30f2a0b35a" xmlns:ns3="8da0764a-f715-47c0-9ed3-4c73d3b7f214" targetNamespace="http://schemas.microsoft.com/office/2006/metadata/properties" ma:root="true" ma:fieldsID="71de3c4ccf4724d5e3c386135fbccdd3" ns2:_="" ns3:_="">
    <xsd:import namespace="19c3f38f-c3f1-454f-83e9-6d30f2a0b35a"/>
    <xsd:import namespace="8da0764a-f715-47c0-9ed3-4c73d3b7f2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Secteuractivit_x00e9_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c3f38f-c3f1-454f-83e9-6d30f2a0b3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679bbf9a-b11f-4050-b28d-1e989cf3eb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Secteuractivit_x00e9_" ma:index="22" nillable="true" ma:displayName="Secteur activité" ma:format="Dropdown" ma:internalName="Secteuractivit_x00e9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MINISTRATION PUBLIQUE"/>
                    <xsd:enumeration value="AERONAUTIQUE (INDUSTRIE)"/>
                    <xsd:enumeration value="AGENCE COMMUNICATION"/>
                    <xsd:enumeration value="AGENCE CONSEIL"/>
                    <xsd:enumeration value="AGENCE DIGITAL"/>
                    <xsd:enumeration value="AGENCE EVENEMENTIEL"/>
                    <xsd:enumeration value="AGENCE MARKETING"/>
                    <xsd:enumeration value="AGENCE PRODUCTION AUDIOVISUELLE"/>
                    <xsd:enumeration value="AGENCE RELATION PUBLIQUE"/>
                    <xsd:enumeration value="AGENCE SPECIALISEE SANTE"/>
                    <xsd:enumeration value="AGROALIMENTAIRE"/>
                    <xsd:enumeration value="ASSURANCE"/>
                    <xsd:enumeration value="AUDIT / FINANCE/COMPTABILITE"/>
                    <xsd:enumeration value="AUTOMOBILE"/>
                    <xsd:enumeration value="BANQUE"/>
                    <xsd:enumeration value="BEAUTE/COSMETIQUES/BIEN-ETRE"/>
                    <xsd:enumeration value="BTP/IMMOBILIER"/>
                    <xsd:enumeration value="COMMERCE DE GROS"/>
                    <xsd:enumeration value="COMMUNICATION/MARKETING/EVENEMENTIEL"/>
                    <xsd:enumeration value="CONSEILS ET SERVICES"/>
                    <xsd:enumeration value="DEVELOPPEMENT ECONOMIQUE"/>
                    <xsd:enumeration value="DISTRIBUTION"/>
                    <xsd:enumeration value="EDUCATION/FORMATION/RECHERCHE"/>
                    <xsd:enumeration value="ENERGIE"/>
                    <xsd:enumeration value="INDUSTRIE"/>
                    <xsd:enumeration value="INFORMATIQUE DE GESTION - LOGICIEL -BDD -ETC"/>
                    <xsd:enumeration value="INFORMATIQUE DIGITAL - WEBMARKETING -WEB AGENCY ETC"/>
                    <xsd:enumeration value="JURIDIQUE"/>
                    <xsd:enumeration value="LIEU D'EVENEMENT"/>
                    <xsd:enumeration value="NON LUCRATIF"/>
                    <xsd:enumeration value="PRESSE/MEDIA"/>
                    <xsd:enumeration value="PRODUCTION/AUDIOVISUEL"/>
                    <xsd:enumeration value="RESTAURATION ET HOTELLERIE"/>
                    <xsd:enumeration value="RH"/>
                    <xsd:enumeration value="SANTE/PHARMA"/>
                    <xsd:enumeration value="SSII"/>
                    <xsd:enumeration value="TELECOMS"/>
                    <xsd:enumeration value="TEXTILE"/>
                    <xsd:enumeration value="TOURISME"/>
                    <xsd:enumeration value="TRANSPORT ET LOGISTIQUE"/>
                  </xsd:restriction>
                </xsd:simpleType>
              </xsd:element>
            </xsd:sequence>
          </xsd:extension>
        </xsd:complexContent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a0764a-f715-47c0-9ed3-4c73d3b7f21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259715d-6d22-42b7-a423-a718b497c842}" ma:internalName="TaxCatchAll" ma:showField="CatchAllData" ma:web="8da0764a-f715-47c0-9ed3-4c73d3b7f2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cteuractivit_x00e9_ xmlns="19c3f38f-c3f1-454f-83e9-6d30f2a0b35a" xsi:nil="true"/>
    <lcf76f155ced4ddcb4097134ff3c332f xmlns="19c3f38f-c3f1-454f-83e9-6d30f2a0b35a">
      <Terms xmlns="http://schemas.microsoft.com/office/infopath/2007/PartnerControls"/>
    </lcf76f155ced4ddcb4097134ff3c332f>
    <TaxCatchAll xmlns="8da0764a-f715-47c0-9ed3-4c73d3b7f214" xsi:nil="true"/>
  </documentManagement>
</p:properties>
</file>

<file path=customXml/itemProps1.xml><?xml version="1.0" encoding="utf-8"?>
<ds:datastoreItem xmlns:ds="http://schemas.openxmlformats.org/officeDocument/2006/customXml" ds:itemID="{615FBCC8-76EE-4587-B282-1F62FDE1C2EC}"/>
</file>

<file path=customXml/itemProps2.xml><?xml version="1.0" encoding="utf-8"?>
<ds:datastoreItem xmlns:ds="http://schemas.openxmlformats.org/officeDocument/2006/customXml" ds:itemID="{314EB91A-243E-41D4-842F-7956B54F1397}"/>
</file>

<file path=customXml/itemProps3.xml><?xml version="1.0" encoding="utf-8"?>
<ds:datastoreItem xmlns:ds="http://schemas.openxmlformats.org/officeDocument/2006/customXml" ds:itemID="{E88C100D-3895-41DC-9BE1-71B84747232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</TotalTime>
  <Words>842</Words>
  <Application>Microsoft Office PowerPoint</Application>
  <PresentationFormat>Widescreen</PresentationFormat>
  <Paragraphs>96</Paragraphs>
  <Slides>36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Aptos</vt:lpstr>
      <vt:lpstr>BlinkMacSystemFont</vt:lpstr>
      <vt:lpstr>Aptos Display</vt:lpstr>
      <vt:lpstr>Wingdings</vt:lpstr>
      <vt:lpstr>Office Theme</vt:lpstr>
      <vt:lpstr>HDR une révolution ou un classique revisité</vt:lpstr>
      <vt:lpstr>Conflits d’interrêt</vt:lpstr>
      <vt:lpstr>Un peu d’histoire </vt:lpstr>
      <vt:lpstr>Le tout début</vt:lpstr>
      <vt:lpstr>Le but a changé</vt:lpstr>
      <vt:lpstr>Le rationnel </vt:lpstr>
      <vt:lpstr>Méthode: Les étapes = 7</vt:lpstr>
      <vt:lpstr>PowerPoint Presentation</vt:lpstr>
      <vt:lpstr>Résultas : 60 %  </vt:lpstr>
      <vt:lpstr>La généralisation 10 ans  Carlino technique</vt:lpstr>
      <vt:lpstr>Modulation de l’occlusion par le contraste</vt:lpstr>
      <vt:lpstr>Guide extension Carlino</vt:lpstr>
      <vt:lpstr>Power Carlino</vt:lpstr>
      <vt:lpstr>Bilan </vt:lpstr>
      <vt:lpstr>2024 : le « nouveau né » </vt:lpstr>
      <vt:lpstr>Le concept = un guide liquide</vt:lpstr>
      <vt:lpstr>Les étapes  13 résumées comme suit : </vt:lpstr>
      <vt:lpstr>Etape 10 : étude de l’angio </vt:lpstr>
      <vt:lpstr>Résultats </vt:lpstr>
      <vt:lpstr>Résultats</vt:lpstr>
      <vt:lpstr>C’est quoi la différence ? </vt:lpstr>
      <vt:lpstr>En pratique ça donne quoi ? </vt:lpstr>
      <vt:lpstr>PowerPoint Presentation</vt:lpstr>
      <vt:lpstr>PowerPoint Presentation</vt:lpstr>
      <vt:lpstr>Le guide polymérique n’y arrive pas </vt:lpstr>
      <vt:lpstr>Gaia next 3 </vt:lpstr>
      <vt:lpstr>Bilan</vt:lpstr>
      <vt:lpstr>2ème Exemple</vt:lpstr>
      <vt:lpstr>Quand c’est patchy ca veut dire quoi ? </vt:lpstr>
      <vt:lpstr>PowerPoint Presentation</vt:lpstr>
      <vt:lpstr>Fielder XTA out</vt:lpstr>
      <vt:lpstr>Est-il possible d’entamer ce cas en HDR ??</vt:lpstr>
      <vt:lpstr>PowerPoint Presentation</vt:lpstr>
      <vt:lpstr>Quelques réflexions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Jacques COJA</dc:creator>
  <cp:lastModifiedBy>Mohamed Aymen Ben Abdesslem</cp:lastModifiedBy>
  <cp:revision>6</cp:revision>
  <dcterms:created xsi:type="dcterms:W3CDTF">2025-10-30T14:27:32Z</dcterms:created>
  <dcterms:modified xsi:type="dcterms:W3CDTF">2025-12-02T00:43:27Z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0x0101001931EFE98FE5FE4681363DFDF6E64F76</vt:lpwstr>
  </property>
</Properties>
</file>