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906" r:id="rId2"/>
    <p:sldId id="257" r:id="rId3"/>
    <p:sldId id="1114" r:id="rId4"/>
    <p:sldId id="1116" r:id="rId5"/>
    <p:sldId id="1084" r:id="rId6"/>
    <p:sldId id="1132" r:id="rId7"/>
    <p:sldId id="1083" r:id="rId8"/>
    <p:sldId id="1088" r:id="rId9"/>
    <p:sldId id="1078" r:id="rId10"/>
    <p:sldId id="1092" r:id="rId11"/>
    <p:sldId id="1079" r:id="rId12"/>
    <p:sldId id="1122" r:id="rId13"/>
    <p:sldId id="1119" r:id="rId14"/>
    <p:sldId id="1094" r:id="rId15"/>
    <p:sldId id="1095" r:id="rId16"/>
    <p:sldId id="1096" r:id="rId17"/>
    <p:sldId id="1098" r:id="rId18"/>
    <p:sldId id="1123" r:id="rId19"/>
    <p:sldId id="1124" r:id="rId20"/>
    <p:sldId id="1130" r:id="rId21"/>
    <p:sldId id="1120" r:id="rId22"/>
    <p:sldId id="1099" r:id="rId23"/>
    <p:sldId id="1080" r:id="rId24"/>
    <p:sldId id="1111" r:id="rId25"/>
    <p:sldId id="1086" r:id="rId26"/>
    <p:sldId id="1103" r:id="rId27"/>
    <p:sldId id="1108" r:id="rId28"/>
    <p:sldId id="1107" r:id="rId29"/>
    <p:sldId id="1133" r:id="rId30"/>
    <p:sldId id="1105" r:id="rId31"/>
    <p:sldId id="1127" r:id="rId32"/>
    <p:sldId id="1129" r:id="rId33"/>
    <p:sldId id="1117" r:id="rId34"/>
    <p:sldId id="1126" r:id="rId35"/>
    <p:sldId id="1125" r:id="rId36"/>
    <p:sldId id="1081" r:id="rId37"/>
    <p:sldId id="985" r:id="rId38"/>
    <p:sldId id="1115" r:id="rId39"/>
    <p:sldId id="1104" r:id="rId40"/>
    <p:sldId id="1118" r:id="rId41"/>
    <p:sldId id="1091" r:id="rId42"/>
    <p:sldId id="1014" r:id="rId43"/>
    <p:sldId id="1089" r:id="rId44"/>
    <p:sldId id="1100" r:id="rId45"/>
    <p:sldId id="1101" r:id="rId46"/>
    <p:sldId id="1085" r:id="rId47"/>
    <p:sldId id="1093" r:id="rId48"/>
    <p:sldId id="1106" r:id="rId49"/>
    <p:sldId id="1128" r:id="rId5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0A26"/>
    <a:srgbClr val="CC00CC"/>
    <a:srgbClr val="2F5597"/>
    <a:srgbClr val="FF3300"/>
    <a:srgbClr val="99CCFF"/>
    <a:srgbClr val="FF99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047" autoAdjust="0"/>
  </p:normalViewPr>
  <p:slideViewPr>
    <p:cSldViewPr snapToGrid="0">
      <p:cViewPr varScale="1">
        <p:scale>
          <a:sx n="95" d="100"/>
          <a:sy n="95" d="100"/>
        </p:scale>
        <p:origin x="119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3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8" Type="http://schemas.openxmlformats.org/officeDocument/2006/relationships/customXml" Target="../customXml/item3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73EE9-A888-4CF8-9A31-7AFECE7FE623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70AB6-784E-4BF5-9C19-D46C0F4F05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03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D6051-7979-4444-BDF6-D71F3988C12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889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8C503-8122-E525-3970-77D4770F8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30431BF-774C-3CC9-84F9-B13F21FBDA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E91C745-5BF3-C2F1-47A8-CA0CDF5AB3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C1DB7D-BDD7-B44B-D159-84B8FE9C5A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352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B9389-B548-48F6-6E4F-84BB5E0CE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406010-E218-136D-39FE-8F8A4C5916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B19B496-004B-BA14-01F1-2863C637C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DD01BC-840C-948C-A063-D192CF3185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0676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8C6FF-E95E-E6B1-93E4-8796B49E0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E4CB005-32CC-93B7-0D7B-11ACD117A8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F7999E8-2E79-FD8F-EED0-0A4A0809A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FB0B4A-C3A3-C2AD-A62C-E1C92B0241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332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326FD-50EC-E37F-3CF8-C4732970E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24D9545-4C2E-49F2-FCE2-C1D2A7BA1C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535D27E-5B1F-6801-9572-F2A1BFAE2D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2A70D-339A-629A-523A-6F87E92023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8294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893F5-4F6F-8E6E-CBC6-9E752768E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2BA562D-45C6-FC89-8D08-AB5AD36CA3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F9B85B8-128A-FC27-8210-33AC3FA041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53D474-9535-4161-FAD2-6B93BA4FFA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883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D696C-B725-E775-A069-49AA97636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0A6E398-F447-D230-EC37-7AD477D266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C003862-8524-4DA9-5844-99A5E37503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Pharmacodynamic effect of add-on antiplatelet therapy with parenteral </a:t>
            </a:r>
            <a:r>
              <a:rPr lang="en-US" dirty="0" err="1"/>
              <a:t>cangrelor</a:t>
            </a:r>
            <a:r>
              <a:rPr lang="en-US" dirty="0"/>
              <a:t> (C) as compared to ticagrelor alone (T) in comatose survivors of out-of-hospital cardiac arrest undergoing primary percutaneous coronary intervention. Platelet reactivity was measured by vasodilator-stimulated phosphoprotein-phosphorylation (VASP-P) test at different time points after PCI (0, 1, 4 and 12 h). PRI: Platelet Reactivity Index. Comparisons were performed with the Mann–Whitney test; **p &lt; 0.01.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CF45F3-9E0E-D4C7-9791-47C46ABDD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916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BC8F6-08E3-D630-F4FB-9BD47889E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7504F3D-2016-0F32-B82E-47853370D2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8B5EB83-743A-50E1-EF47-72EE1AEC3B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Pharmacodynamic effect of add-on antiplatelet therapy with parenteral </a:t>
            </a:r>
            <a:r>
              <a:rPr lang="en-US" dirty="0" err="1"/>
              <a:t>cangrelor</a:t>
            </a:r>
            <a:r>
              <a:rPr lang="en-US" dirty="0"/>
              <a:t> (C) as compared to ticagrelor alone (T) in comatose survivors of out-of-hospital cardiac arrest undergoing primary percutaneous coronary intervention. Platelet reactivity was measured by vasodilator-stimulated phosphoprotein-phosphorylation (VASP-P) test at different time points after PCI (0, 1, 4 and 12 h). PRI: Platelet Reactivity Index. Comparisons were performed with the Mann–Whitney test; **p &lt; 0.01.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241C5D-19FF-6145-172C-2E91AC30A1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279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82AA9-5536-BFC9-A1CE-9B5A85E6A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A52E3F0-C936-BA07-A1EB-91E7A4A6F1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A268D2A-EF7A-D825-CC56-0CB9E8BC41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DDEF0E-BD06-AFED-DDB2-921ABCFBC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312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02D5D-ADBA-D12E-1073-E8F7C2518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4559121-816E-A138-1BA2-B97985AE7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FD8C22D-D411-BF57-8E3D-76BE60A651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4DD7FA-EE0C-8C2B-84BD-2F3AAF5B79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73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D6051-7979-4444-BDF6-D71F3988C123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473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42A91-E6B9-8590-B0F5-23692F24D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F20964B-270C-96F7-3B50-EC88A2BA72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B0B3300-EFCE-2A1F-66E8-F3A564DF8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8D94CB-BE60-B2D7-552D-8065DC44D6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871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4D4D6-FECA-2114-02C6-5046C2FEF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E9F246B-8889-E63A-968A-0ED6B7873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746BF34-BDBA-D0E7-C145-ADC74CB598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6382EA-550F-6A9A-1565-7C6CA96A18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177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BBEED-4401-A25B-7A1E-2DAF3EC35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93944D-A420-1B01-F588-0FBDD80CA7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D90CCB1-C5EA-7341-5EBF-DA6698087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342C6B-39C2-78EB-5A4A-856E96B009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1026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6EA9C-FB84-5E1D-3484-FAF9BC611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AC77923-D8C1-2036-FFB9-8F00D1FFF8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90C95EB-ED56-58C2-656D-5C54F99F15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1B9D78-70FB-0268-324B-65BE61116A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0258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3472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D14C7-FB67-DD89-FCCE-057C84FE5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5C96FC0-19AC-F9D4-C154-EECF70BBE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098E4D7-9100-A1F9-2A13-F931B28F2F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96789B-E832-2EBC-57CF-ED333C45A7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4735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34EF1-8C94-6EB7-49DE-E5855EC45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2AF8412-032B-AC2A-4D08-17DD950875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B22FB9F-1874-B3C8-430B-8C99EBFCD5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86549D-C5DD-98ED-0612-0EE4501E5C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2820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3A69D-A373-F715-A7C2-231FF1A89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525B2AB-A492-B8D0-DC62-5DE06EE564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8880805-8D96-39D6-9FFA-0E8C6DC786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94E34F-620D-6258-BE96-B362B7E5F2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4683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01C5F-C50E-FCBD-F5A8-5EAE71706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1777226-58B6-C4E6-407D-14BA88B78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19483B8-9EBB-1DEB-3BFA-29103303C2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B53401-E070-725B-B38F-839562EEC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9642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58A5A-5CFB-6538-5F9D-9C5CF5FCC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C4A5671-F526-8C50-8DD8-F6296AD895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D3A00DF-CE11-6CA2-4CC1-C0F4C6D7E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7B54DF-EE34-7EA1-FC27-F2910B8A55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104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671E3-0A1E-FF21-8763-32CDE0C0D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3AE21D3-14ED-294F-471F-3CA082FC81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4753040-1FD2-1B08-37F6-D570EFF196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3FCB35-DB16-DAAE-C63F-430C8C0411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6470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71ABB-AD2D-7BA0-E36A-EB6D2C0D7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C60CEA0-4FCB-46EC-08EB-B5CFF97891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C108E89-E334-2DAC-CE6F-00E663AC8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6D26C4-7D4D-D736-CD9C-F19BC85668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1444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6FBAF-B66E-D83F-F9DA-C72F251AD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0B7BFB4-AF68-F25E-DC66-CB20789E7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6BBFF11-7225-C8FA-72E3-A33EC5FDEE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951BDC-830E-0D32-7AD9-B4E8E70318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394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07653-AB9F-9C18-CE2B-33B876E93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655C1AC-5E7C-F5DF-65DD-8D4F64E5DB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52AA671-FAB4-D70A-CC1D-B1D39A33AC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981DF6-3EE3-61E9-E32B-2DD70EBFF2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00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5D1D2-1C50-33F6-C6DC-857B0BF47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6F2638-21E9-299D-FED9-528BFD1624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6915ECF-3901-9D6E-3618-3348CB3C4F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67F85A-5E0A-AE6F-0DE5-A7EE02BEC0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444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0AB6-784E-4BF5-9C19-D46C0F4F058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2300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40DC20-51E1-4DB4-9221-2A6104C2E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D9D9BC7-CE7B-4FCE-B00E-74F2ED65E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55E58F-AF57-4A49-95E1-BCF1051AC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FEE58-F53D-43A2-9A02-7104D62DC56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BB82C7-8A21-4F98-8917-71F4E109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C5A0EC-7EC1-4046-852A-20ADEEE05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E382-69A7-4AC2-AEEC-F79AEB965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7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27A01-8427-4526-AF07-708F55E23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3FDAC31-C354-4DAE-8E95-D1E9B619BA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3977D9-9FF7-4ABD-A6E0-ED7B549A7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FEE58-F53D-43A2-9A02-7104D62DC56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72A391-4ED1-46E0-8F9F-88822FE8F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3D5FD6-65F0-45B7-B1AB-C2BD13569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E382-69A7-4AC2-AEEC-F79AEB965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457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ED8D833-D9B2-4462-9D0A-1AB7B61369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872905-B8CE-4915-9464-253ADF169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7C7C18-51DF-4683-95D7-C24AFBDC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FEE58-F53D-43A2-9A02-7104D62DC56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3DA1DE-497F-498C-A524-9CF01628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1F8666-5045-454F-9A1D-643656BD0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E382-69A7-4AC2-AEEC-F79AEB965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6253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D9E931-2150-4372-8CCF-00413D6E8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2558F5-AE33-49E9-A36F-3CD580239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034A88-2489-4F0E-BF4E-920A681FD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FEE58-F53D-43A2-9A02-7104D62DC56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3474AB-2061-40AF-B94A-8E42CAD32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F59F94-B38C-48D8-A3F9-9293D8774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E382-69A7-4AC2-AEEC-F79AEB965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3539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31929-D7CD-4B2C-B157-E12053B3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34F7D7-FF1A-463D-91A4-D58DFAE7F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E82EE5-88B0-475D-800D-C444F14EF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FEE58-F53D-43A2-9A02-7104D62DC56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3A4289-B850-4AFC-9362-D4B942842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83A3B2-1E97-433D-A4C4-F0DD503E2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E382-69A7-4AC2-AEEC-F79AEB965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7714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2F7340-78E4-48F0-87ED-3D1EF28DC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672542-5511-49AE-BFA3-4E4A5108E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9024D56-B4E0-4851-869D-192A0CF50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5AA65A-5D18-4675-8601-469EAC0FB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FEE58-F53D-43A2-9A02-7104D62DC56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EC9704-C48C-4731-8578-E51EB7B80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D1CA59-A241-4E24-B098-6D6A2795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E382-69A7-4AC2-AEEC-F79AEB965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17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2E05C2-170F-4B02-BF14-10B3E2C39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91DFD7-2950-4EF9-BF7B-DCC09B019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D1D83BB-0947-4109-A739-BA1E0D747C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20E67E7-613F-4630-AE41-F9A9B7B1C3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7A450B0-B45B-47CE-BFD4-D125C9545F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35BDF26-1DE4-47BA-AC42-22D6D5F96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FEE58-F53D-43A2-9A02-7104D62DC56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8ED735E-B27B-4629-A97D-52D9345BB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EC55DF6-9ED3-4526-BAFB-D6DEA18F5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E382-69A7-4AC2-AEEC-F79AEB965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99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510544-3C42-4B21-858B-21B25BF51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3E1CBA-F36D-4C69-972A-667BDC9C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FEE58-F53D-43A2-9A02-7104D62DC56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D1B1DB-480A-43EB-AD1E-4EB80690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FED711-1027-4778-99FA-E228E5657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E382-69A7-4AC2-AEEC-F79AEB965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49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33F8FBB-9CBA-4A31-B5B1-8A04CC7C3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FEE58-F53D-43A2-9A02-7104D62DC56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E53173F-4EF1-47B5-9CA9-DF78494C7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7700BC-FA91-49BD-AC2A-F5EDF6C7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E382-69A7-4AC2-AEEC-F79AEB965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370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F10215-84C1-4192-B149-2116DE684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899F73-6F91-4993-922F-B65054B05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0E2388-B8EB-49AF-9AC7-155DB878D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E4A501C-BA8D-4717-8D5E-412DC5855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FEE58-F53D-43A2-9A02-7104D62DC56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128220-67A1-4ABB-8171-F5DB8A801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B1478DE-1358-4827-8238-7CF5EC46D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E382-69A7-4AC2-AEEC-F79AEB965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459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81C43D-CA76-475A-8968-05E1C0C28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8B80BA6-23AD-4281-BED9-AC9582BC08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946A69-523D-4FCD-A7F6-55726FF1A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794AED-7D57-4811-9C4D-C88AA749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FEE58-F53D-43A2-9A02-7104D62DC56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31E6B8-4393-4025-9EBF-0FD1196F1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4927BC-DFF0-4198-A2F5-DC865141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E382-69A7-4AC2-AEEC-F79AEB965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957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8D76A2E-D52C-4C44-9BA8-3015916F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2F8C61-9B94-4211-BF5F-EEBAA3DD2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681F9A-76F2-4A4E-BC81-031EA165C7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FEE58-F53D-43A2-9A02-7104D62DC56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36D334-E03A-4008-B05F-0A98E209C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6B21A6-2155-48D9-8FB9-416751D3C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8E382-69A7-4AC2-AEEC-F79AEB965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27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wmf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p4"/><Relationship Id="rId13" Type="http://schemas.openxmlformats.org/officeDocument/2006/relationships/image" Target="../media/image24.png"/><Relationship Id="rId3" Type="http://schemas.microsoft.com/office/2007/relationships/media" Target="../media/media6.mp4"/><Relationship Id="rId7" Type="http://schemas.microsoft.com/office/2007/relationships/media" Target="../media/media8.mp4"/><Relationship Id="rId12" Type="http://schemas.openxmlformats.org/officeDocument/2006/relationships/image" Target="../media/image2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22.png"/><Relationship Id="rId5" Type="http://schemas.microsoft.com/office/2007/relationships/media" Target="../media/media7.mp4"/><Relationship Id="rId10" Type="http://schemas.openxmlformats.org/officeDocument/2006/relationships/notesSlide" Target="../notesSlides/notesSlide7.xml"/><Relationship Id="rId4" Type="http://schemas.openxmlformats.org/officeDocument/2006/relationships/video" Target="../media/media6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video" Target="../media/media12.mp4"/><Relationship Id="rId13" Type="http://schemas.openxmlformats.org/officeDocument/2006/relationships/image" Target="../media/image28.png"/><Relationship Id="rId3" Type="http://schemas.microsoft.com/office/2007/relationships/media" Target="../media/media10.mp4"/><Relationship Id="rId7" Type="http://schemas.microsoft.com/office/2007/relationships/media" Target="../media/media12.mp4"/><Relationship Id="rId12" Type="http://schemas.openxmlformats.org/officeDocument/2006/relationships/image" Target="../media/image27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video" Target="../media/media11.mp4"/><Relationship Id="rId11" Type="http://schemas.openxmlformats.org/officeDocument/2006/relationships/image" Target="../media/image26.png"/><Relationship Id="rId5" Type="http://schemas.microsoft.com/office/2007/relationships/media" Target="../media/media11.mp4"/><Relationship Id="rId10" Type="http://schemas.openxmlformats.org/officeDocument/2006/relationships/notesSlide" Target="../notesSlides/notesSlide8.xml"/><Relationship Id="rId4" Type="http://schemas.openxmlformats.org/officeDocument/2006/relationships/video" Target="../media/media10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14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video" Target="../media/media15.mp4"/><Relationship Id="rId5" Type="http://schemas.microsoft.com/office/2007/relationships/media" Target="../media/media15.mp4"/><Relationship Id="rId10" Type="http://schemas.openxmlformats.org/officeDocument/2006/relationships/image" Target="../media/image32.png"/><Relationship Id="rId4" Type="http://schemas.openxmlformats.org/officeDocument/2006/relationships/video" Target="../media/media14.mp4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video" Target="../media/media19.mp4"/><Relationship Id="rId13" Type="http://schemas.openxmlformats.org/officeDocument/2006/relationships/image" Target="../media/image35.png"/><Relationship Id="rId3" Type="http://schemas.microsoft.com/office/2007/relationships/media" Target="../media/media17.mp4"/><Relationship Id="rId7" Type="http://schemas.microsoft.com/office/2007/relationships/media" Target="../media/media19.mp4"/><Relationship Id="rId12" Type="http://schemas.openxmlformats.org/officeDocument/2006/relationships/image" Target="../media/image34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video" Target="../media/media18.mp4"/><Relationship Id="rId11" Type="http://schemas.openxmlformats.org/officeDocument/2006/relationships/image" Target="../media/image33.png"/><Relationship Id="rId5" Type="http://schemas.microsoft.com/office/2007/relationships/media" Target="../media/media18.mp4"/><Relationship Id="rId10" Type="http://schemas.openxmlformats.org/officeDocument/2006/relationships/notesSlide" Target="../notesSlides/notesSlide9.xml"/><Relationship Id="rId4" Type="http://schemas.openxmlformats.org/officeDocument/2006/relationships/video" Target="../media/media17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video" Target="../media/media24.mp4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microsoft.com/office/2007/relationships/media" Target="../media/media22.mp4"/><Relationship Id="rId7" Type="http://schemas.microsoft.com/office/2007/relationships/media" Target="../media/media24.mp4"/><Relationship Id="rId12" Type="http://schemas.openxmlformats.org/officeDocument/2006/relationships/notesSlide" Target="../notesSlides/notesSlide13.xml"/><Relationship Id="rId17" Type="http://schemas.openxmlformats.org/officeDocument/2006/relationships/image" Target="../media/image53.png"/><Relationship Id="rId2" Type="http://schemas.openxmlformats.org/officeDocument/2006/relationships/video" Target="../media/media21.mp4"/><Relationship Id="rId16" Type="http://schemas.openxmlformats.org/officeDocument/2006/relationships/image" Target="../media/image52.png"/><Relationship Id="rId1" Type="http://schemas.microsoft.com/office/2007/relationships/media" Target="../media/media21.mp4"/><Relationship Id="rId6" Type="http://schemas.openxmlformats.org/officeDocument/2006/relationships/video" Target="../media/media23.mp4"/><Relationship Id="rId11" Type="http://schemas.openxmlformats.org/officeDocument/2006/relationships/slideLayout" Target="../slideLayouts/slideLayout2.xml"/><Relationship Id="rId5" Type="http://schemas.microsoft.com/office/2007/relationships/media" Target="../media/media23.mp4"/><Relationship Id="rId15" Type="http://schemas.openxmlformats.org/officeDocument/2006/relationships/image" Target="../media/image51.png"/><Relationship Id="rId10" Type="http://schemas.openxmlformats.org/officeDocument/2006/relationships/video" Target="../media/media25.mp4"/><Relationship Id="rId4" Type="http://schemas.openxmlformats.org/officeDocument/2006/relationships/video" Target="../media/media22.mp4"/><Relationship Id="rId9" Type="http://schemas.microsoft.com/office/2007/relationships/media" Target="../media/media25.mp4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../media/media27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6" Type="http://schemas.openxmlformats.org/officeDocument/2006/relationships/video" Target="../media/media28.mp4"/><Relationship Id="rId5" Type="http://schemas.microsoft.com/office/2007/relationships/media" Target="../media/media28.mp4"/><Relationship Id="rId10" Type="http://schemas.openxmlformats.org/officeDocument/2006/relationships/image" Target="../media/image64.png"/><Relationship Id="rId4" Type="http://schemas.openxmlformats.org/officeDocument/2006/relationships/video" Target="../media/media27.mp4"/><Relationship Id="rId9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30.mp4"/><Relationship Id="rId7" Type="http://schemas.openxmlformats.org/officeDocument/2006/relationships/image" Target="../media/image66.png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6" Type="http://schemas.openxmlformats.org/officeDocument/2006/relationships/image" Target="../media/image6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0.mp4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3" Type="http://schemas.microsoft.com/office/2007/relationships/media" Target="../media/media3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31.mp4"/><Relationship Id="rId1" Type="http://schemas.microsoft.com/office/2007/relationships/media" Target="../media/media31.mp4"/><Relationship Id="rId6" Type="http://schemas.openxmlformats.org/officeDocument/2006/relationships/video" Target="../media/media33.mp4"/><Relationship Id="rId11" Type="http://schemas.openxmlformats.org/officeDocument/2006/relationships/image" Target="../media/image74.png"/><Relationship Id="rId5" Type="http://schemas.microsoft.com/office/2007/relationships/media" Target="../media/media33.mp4"/><Relationship Id="rId10" Type="http://schemas.openxmlformats.org/officeDocument/2006/relationships/image" Target="../media/image73.png"/><Relationship Id="rId4" Type="http://schemas.openxmlformats.org/officeDocument/2006/relationships/video" Target="../media/media32.mp4"/><Relationship Id="rId9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media" Target="../media/media35.mp4"/><Relationship Id="rId7" Type="http://schemas.openxmlformats.org/officeDocument/2006/relationships/image" Target="../media/image78.png"/><Relationship Id="rId2" Type="http://schemas.openxmlformats.org/officeDocument/2006/relationships/video" Target="../media/media34.mp4"/><Relationship Id="rId1" Type="http://schemas.microsoft.com/office/2007/relationships/media" Target="../media/media34.mp4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5.mp4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37.mp4"/><Relationship Id="rId7" Type="http://schemas.openxmlformats.org/officeDocument/2006/relationships/image" Target="../media/image80.png"/><Relationship Id="rId2" Type="http://schemas.openxmlformats.org/officeDocument/2006/relationships/video" Target="../media/media36.mp4"/><Relationship Id="rId1" Type="http://schemas.microsoft.com/office/2007/relationships/media" Target="../media/media36.mp4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7.mp4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3" Type="http://schemas.microsoft.com/office/2007/relationships/media" Target="../media/media39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38.mp4"/><Relationship Id="rId1" Type="http://schemas.microsoft.com/office/2007/relationships/media" Target="../media/media38.mp4"/><Relationship Id="rId6" Type="http://schemas.openxmlformats.org/officeDocument/2006/relationships/video" Target="../media/media40.mp4"/><Relationship Id="rId11" Type="http://schemas.openxmlformats.org/officeDocument/2006/relationships/image" Target="../media/image84.png"/><Relationship Id="rId5" Type="http://schemas.microsoft.com/office/2007/relationships/media" Target="../media/media40.mp4"/><Relationship Id="rId10" Type="http://schemas.openxmlformats.org/officeDocument/2006/relationships/image" Target="../media/image83.png"/><Relationship Id="rId4" Type="http://schemas.openxmlformats.org/officeDocument/2006/relationships/video" Target="../media/media39.mp4"/><Relationship Id="rId9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7" descr="http://www.ipsit.ifr141.u-psud.fr/fr/download/fichiers/124">
            <a:extLst>
              <a:ext uri="{FF2B5EF4-FFF2-40B4-BE49-F238E27FC236}">
                <a16:creationId xmlns:a16="http://schemas.microsoft.com/office/drawing/2014/main" id="{272FCD4C-414F-4F38-B981-8FAA6F6A2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2" t="11617" r="9393" b="20181"/>
          <a:stretch>
            <a:fillRect/>
          </a:stretch>
        </p:blipFill>
        <p:spPr bwMode="auto">
          <a:xfrm>
            <a:off x="12407454" y="6419707"/>
            <a:ext cx="1654620" cy="56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CDEFC40-A1C5-4241-8163-A5B63A71B20A}"/>
              </a:ext>
            </a:extLst>
          </p:cNvPr>
          <p:cNvSpPr txBox="1"/>
          <p:nvPr/>
        </p:nvSpPr>
        <p:spPr>
          <a:xfrm>
            <a:off x="12407454" y="6858000"/>
            <a:ext cx="16546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MASCOT </a:t>
            </a:r>
            <a:r>
              <a:rPr lang="fr-FR" altLang="fr-FR" sz="1200" b="0" dirty="0">
                <a:solidFill>
                  <a:srgbClr val="404040"/>
                </a:solidFill>
              </a:rPr>
              <a:t>– </a:t>
            </a:r>
            <a:r>
              <a:rPr lang="fr-FR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UMR 942</a:t>
            </a:r>
          </a:p>
        </p:txBody>
      </p:sp>
      <p:pic>
        <p:nvPicPr>
          <p:cNvPr id="16" name="Image 238" descr="CREATIF_logo_final2 MEDIUM">
            <a:extLst>
              <a:ext uri="{FF2B5EF4-FFF2-40B4-BE49-F238E27FC236}">
                <a16:creationId xmlns:a16="http://schemas.microsoft.com/office/drawing/2014/main" id="{B1FCC4E7-B0FF-4FAA-9AFD-1BC3A6DA8FE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" y="6260155"/>
            <a:ext cx="1162049" cy="5682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33EE241-025D-4197-81EE-62B1C21BA4D8}"/>
              </a:ext>
            </a:extLst>
          </p:cNvPr>
          <p:cNvSpPr txBox="1"/>
          <p:nvPr/>
        </p:nvSpPr>
        <p:spPr>
          <a:xfrm>
            <a:off x="3625097" y="5154931"/>
            <a:ext cx="4941795" cy="892552"/>
          </a:xfrm>
          <a:prstGeom prst="rect">
            <a:avLst/>
          </a:prstGeom>
          <a:noFill/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Jean-Guillaume DILLINGER</a:t>
            </a:r>
          </a:p>
          <a:p>
            <a:pPr algn="ctr"/>
            <a:r>
              <a:rPr lang="fr-FR" sz="1600" dirty="0"/>
              <a:t>Service de Cardiologie </a:t>
            </a:r>
            <a:r>
              <a:rPr lang="fr-FR" altLang="fr-FR" sz="1600" b="0" dirty="0"/>
              <a:t>– CREATIF</a:t>
            </a:r>
            <a:endParaRPr lang="fr-FR" sz="1600" dirty="0"/>
          </a:p>
          <a:p>
            <a:pPr algn="ctr"/>
            <a:r>
              <a:rPr lang="fr-FR" sz="1600" dirty="0"/>
              <a:t>Hôpital Lariboisière </a:t>
            </a:r>
            <a:r>
              <a:rPr lang="fr-FR" altLang="fr-FR" sz="1600" b="0" dirty="0"/>
              <a:t>– APHP.Nord – Université de Paris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C61340-80A2-EA55-E469-BB0B49C5FED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180" y="6365878"/>
            <a:ext cx="1556745" cy="387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P-HP. Nord - Université Paris Cité">
            <a:extLst>
              <a:ext uri="{FF2B5EF4-FFF2-40B4-BE49-F238E27FC236}">
                <a16:creationId xmlns:a16="http://schemas.microsoft.com/office/drawing/2014/main" id="{0B304B02-207F-4534-0FB5-4ACC3972B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64" y="6307300"/>
            <a:ext cx="1397913" cy="48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Police, Graphique, logo, diagramme&#10;&#10;Description générée automatiquement">
            <a:extLst>
              <a:ext uri="{FF2B5EF4-FFF2-40B4-BE49-F238E27FC236}">
                <a16:creationId xmlns:a16="http://schemas.microsoft.com/office/drawing/2014/main" id="{B49865B8-A396-E9A0-5B11-0393B8A91E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316" y="6258599"/>
            <a:ext cx="1443880" cy="51430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D24D65C-50CE-5D92-B262-33703EE955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1688" y="6212970"/>
            <a:ext cx="1463090" cy="54865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BA65E95-2D65-5CAA-BBC0-889E4BD2EB4F}"/>
              </a:ext>
            </a:extLst>
          </p:cNvPr>
          <p:cNvSpPr txBox="1"/>
          <p:nvPr/>
        </p:nvSpPr>
        <p:spPr>
          <a:xfrm>
            <a:off x="35028" y="19540"/>
            <a:ext cx="12156971" cy="3450945"/>
          </a:xfrm>
          <a:prstGeom prst="rect">
            <a:avLst/>
          </a:prstGeom>
          <a:noFill/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i="0" dirty="0">
                <a:solidFill>
                  <a:srgbClr val="C00000"/>
                </a:solidFill>
                <a:effectLst/>
                <a:latin typeface="Aptos" panose="020B0004020202020204" pitchFamily="34" charset="0"/>
              </a:rPr>
              <a:t>Gestion du SCA compliqué de choc cardiogénique – Le Francophone</a:t>
            </a:r>
          </a:p>
          <a:p>
            <a:pPr algn="ctr">
              <a:lnSpc>
                <a:spcPct val="150000"/>
              </a:lnSpc>
            </a:pPr>
            <a:endParaRPr lang="fr-FR" sz="1200" b="1" i="0" dirty="0">
              <a:solidFill>
                <a:srgbClr val="C00000"/>
              </a:solidFill>
              <a:effectLst/>
              <a:latin typeface="Aptos" panose="020B00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fr-FR" sz="1200" b="1" i="0" dirty="0">
              <a:solidFill>
                <a:srgbClr val="C00000"/>
              </a:solidFill>
              <a:effectLst/>
              <a:latin typeface="Aptos" panose="020B00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3200" b="1" dirty="0">
                <a:solidFill>
                  <a:srgbClr val="2F5597"/>
                </a:solidFill>
              </a:rPr>
              <a:t>Conditionnement, monitorage et environnement pharmacologique </a:t>
            </a:r>
            <a:endParaRPr lang="fr-FR" sz="105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fr-FR" sz="105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fr-FR" sz="105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fr-FR" sz="105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E875333-88F6-254F-4B8A-B86329091B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1680" y="2598213"/>
            <a:ext cx="3069549" cy="2513686"/>
          </a:xfrm>
          <a:prstGeom prst="rect">
            <a:avLst/>
          </a:prstGeom>
        </p:spPr>
      </p:pic>
      <p:pic>
        <p:nvPicPr>
          <p:cNvPr id="14" name="Picture 2" descr="Premiers secours - Massage cardiaque : mode d'emploi - Conseils - UFC-Que  Choisir">
            <a:extLst>
              <a:ext uri="{FF2B5EF4-FFF2-40B4-BE49-F238E27FC236}">
                <a16:creationId xmlns:a16="http://schemas.microsoft.com/office/drawing/2014/main" id="{29921D5F-A574-0450-5EFF-ED880E1D5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86" y="2555347"/>
            <a:ext cx="4260918" cy="255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Présentation de la planche à masser : Lucas - YouTube">
            <a:extLst>
              <a:ext uri="{FF2B5EF4-FFF2-40B4-BE49-F238E27FC236}">
                <a16:creationId xmlns:a16="http://schemas.microsoft.com/office/drawing/2014/main" id="{90F36A93-A881-0B3B-D6B1-59FDCC77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86" y="2555347"/>
            <a:ext cx="1871202" cy="104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230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81D7F-F7D0-A55E-6A3A-8AE7174BA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D8110D2-F8E2-7015-253E-5E21658DD48D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Durant la procédure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49B8BB-5C2A-49EA-57D0-215E0BAFDB9A}"/>
              </a:ext>
            </a:extLst>
          </p:cNvPr>
          <p:cNvSpPr txBox="1"/>
          <p:nvPr/>
        </p:nvSpPr>
        <p:spPr>
          <a:xfrm>
            <a:off x="584191" y="1536174"/>
            <a:ext cx="602062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Ponctions propres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Voies d’abord (radial vs. fémoral)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Stabiliser l’hémodynamique (MAP 65mmHg)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Remplissage / Inotropes</a:t>
            </a:r>
          </a:p>
          <a:p>
            <a:endParaRPr lang="fr-FR" sz="2400" dirty="0"/>
          </a:p>
          <a:p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054F379-DA06-A70B-121E-F7FAE10EB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954" y="2946612"/>
            <a:ext cx="4407109" cy="356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45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4FEBE-6D70-041D-50EA-528ECEC8B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2A0CB94-EF0B-CF4D-E137-E4150B672FF5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Durant la procédure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2676ABA-C08A-F272-708C-3757E5CDFAAE}"/>
              </a:ext>
            </a:extLst>
          </p:cNvPr>
          <p:cNvSpPr txBox="1"/>
          <p:nvPr/>
        </p:nvSpPr>
        <p:spPr>
          <a:xfrm>
            <a:off x="1210339" y="883743"/>
            <a:ext cx="9771321" cy="1298882"/>
          </a:xfrm>
          <a:prstGeom prst="rect">
            <a:avLst/>
          </a:prstGeom>
          <a:noFill/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 i="0" dirty="0" err="1">
                <a:solidFill>
                  <a:srgbClr val="C00000"/>
                </a:solidFill>
                <a:effectLst/>
                <a:latin typeface="Aptos" panose="020B0004020202020204" pitchFamily="34" charset="0"/>
              </a:rPr>
              <a:t>Noradrenaline</a:t>
            </a:r>
            <a:r>
              <a:rPr lang="fr-FR" sz="3600" b="1" i="0" dirty="0">
                <a:solidFill>
                  <a:srgbClr val="C00000"/>
                </a:solidFill>
                <a:effectLst/>
                <a:latin typeface="Aptos" panose="020B0004020202020204" pitchFamily="34" charset="0"/>
              </a:rPr>
              <a:t> + Dobutamine!</a:t>
            </a:r>
          </a:p>
          <a:p>
            <a:pPr algn="ctr">
              <a:lnSpc>
                <a:spcPct val="150000"/>
              </a:lnSpc>
            </a:pPr>
            <a:endParaRPr lang="fr-FR" b="1" i="0" dirty="0">
              <a:solidFill>
                <a:srgbClr val="C00000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040D815-64A0-B0C5-CC3C-40624E18B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799" y="4587676"/>
            <a:ext cx="2629894" cy="21295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63B7580-E686-444A-EFF8-9B282B7DF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3865" y="2182625"/>
            <a:ext cx="7480905" cy="36755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9E7C063-46BF-22C4-70A5-7B5EC1FD2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0076" y="1632731"/>
            <a:ext cx="5089770" cy="274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0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DF7C5-6811-CCEE-6A7F-CE2F8B296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5F4AD51A-CF37-3854-6540-D285BCEE48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932714"/>
          <a:ext cx="10515600" cy="1371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75369592"/>
                    </a:ext>
                  </a:extLst>
                </a:gridCol>
              </a:tblGrid>
              <a:tr h="130538">
                <a:tc>
                  <a:txBody>
                    <a:bodyPr/>
                    <a:lstStyle/>
                    <a:p>
                      <a:pPr latinLnBrk="0">
                        <a:buNone/>
                      </a:pPr>
                      <a:r>
                        <a:rPr lang="pt-B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IDM ant H2 avec choc cardiogénique arrivé sou NA 1mg/H</a:t>
                      </a:r>
                      <a:endParaRPr lang="pt-BR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126083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05F86B5B-5824-EF16-652B-96064429A99D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Conditionnement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3C836250-170D-6DAE-8F62-15ACF067A4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665366"/>
              </p:ext>
            </p:extLst>
          </p:nvPr>
        </p:nvGraphicFramePr>
        <p:xfrm>
          <a:off x="838200" y="1487156"/>
          <a:ext cx="10515600" cy="5370844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515348606"/>
                    </a:ext>
                  </a:extLst>
                </a:gridCol>
              </a:tblGrid>
              <a:tr h="5370844">
                <a:tc>
                  <a:txBody>
                    <a:bodyPr/>
                    <a:lstStyle/>
                    <a:p>
                      <a:pPr marL="342900" indent="-342900" latinLnBrk="0">
                        <a:buFont typeface="Wingdings" panose="05000000000000000000" pitchFamily="2" charset="2"/>
                        <a:buChar char="ü"/>
                      </a:pPr>
                      <a:r>
                        <a:rPr lang="fr-FR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Pose KTC fémoral droit </a:t>
                      </a:r>
                    </a:p>
                    <a:p>
                      <a:pPr marL="0" indent="0" latinLnBrk="0">
                        <a:buFont typeface="Wingdings" panose="05000000000000000000" pitchFamily="2" charset="2"/>
                        <a:buNone/>
                      </a:pPr>
                      <a:endParaRPr lang="fr-FR" sz="2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indent="-342900" latinLnBrk="0">
                        <a:buFont typeface="Wingdings" panose="05000000000000000000" pitchFamily="2" charset="2"/>
                        <a:buChar char="ü"/>
                      </a:pPr>
                      <a:r>
                        <a:rPr lang="fr-FR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Abord fémoral artériel droit</a:t>
                      </a:r>
                    </a:p>
                    <a:p>
                      <a:pPr marL="342900" indent="-342900" latinLnBrk="0">
                        <a:buFont typeface="Wingdings" panose="05000000000000000000" pitchFamily="2" charset="2"/>
                        <a:buChar char="ü"/>
                      </a:pPr>
                      <a:endParaRPr lang="fr-FR" sz="2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indent="-342900" latinLnBrk="0">
                        <a:buFont typeface="Wingdings" panose="05000000000000000000" pitchFamily="2" charset="2"/>
                        <a:buChar char="ü"/>
                      </a:pPr>
                      <a:r>
                        <a:rPr lang="fr-FR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ETT dysfonction VG globale avec </a:t>
                      </a:r>
                      <a:r>
                        <a:rPr lang="fr-FR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FeVG</a:t>
                      </a:r>
                      <a:r>
                        <a:rPr lang="fr-FR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à 25%</a:t>
                      </a:r>
                    </a:p>
                    <a:p>
                      <a:pPr marL="0" indent="0" latinLnBrk="0">
                        <a:buFont typeface="Wingdings" panose="05000000000000000000" pitchFamily="2" charset="2"/>
                        <a:buNone/>
                      </a:pPr>
                      <a:endParaRPr lang="fr-FR" sz="2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indent="-342900" latinLnBrk="0">
                        <a:buFont typeface="Wingdings" panose="05000000000000000000" pitchFamily="2" charset="2"/>
                        <a:buChar char="ü"/>
                      </a:pPr>
                      <a:r>
                        <a:rPr lang="fr-FR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Lactates à 5mmol/L</a:t>
                      </a:r>
                    </a:p>
                    <a:p>
                      <a:pPr marL="342900" indent="-342900" latinLnBrk="0">
                        <a:buFont typeface="Wingdings" panose="05000000000000000000" pitchFamily="2" charset="2"/>
                        <a:buChar char="ü"/>
                      </a:pPr>
                      <a:endParaRPr lang="fr-FR" sz="2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indent="-342900" latinLnBrk="0">
                        <a:buFont typeface="Wingdings" panose="05000000000000000000" pitchFamily="2" charset="2"/>
                        <a:buChar char="ü"/>
                      </a:pPr>
                      <a:r>
                        <a:rPr lang="fr-FR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PAM à 65mmHg sous NAD 1mg/h et dobutamine 10µkg/min</a:t>
                      </a:r>
                    </a:p>
                    <a:p>
                      <a:pPr marL="342900" indent="-342900" latinLnBrk="0">
                        <a:buFont typeface="Wingdings" panose="05000000000000000000" pitchFamily="2" charset="2"/>
                        <a:buChar char="ü"/>
                      </a:pPr>
                      <a:endParaRPr lang="fr-FR" sz="2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indent="-342900" latinLnBrk="0">
                        <a:buFont typeface="Wingdings" panose="05000000000000000000" pitchFamily="2" charset="2"/>
                        <a:buChar char="ü"/>
                      </a:pPr>
                      <a:r>
                        <a:rPr lang="fr-FR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PtdVG</a:t>
                      </a:r>
                      <a:r>
                        <a:rPr lang="fr-FR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 à 30mmHg</a:t>
                      </a:r>
                    </a:p>
                    <a:p>
                      <a:pPr marL="342900" indent="-342900" latinLnBrk="0">
                        <a:buFont typeface="Wingdings" panose="05000000000000000000" pitchFamily="2" charset="2"/>
                        <a:buChar char="ü"/>
                      </a:pPr>
                      <a:endParaRPr lang="fr-FR" sz="2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indent="-342900" latinLnBrk="0">
                        <a:buFont typeface="Wingdings" panose="05000000000000000000" pitchFamily="2" charset="2"/>
                        <a:buChar char="ü"/>
                      </a:pPr>
                      <a:r>
                        <a:rPr lang="fr-FR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Patch pour défibrillation</a:t>
                      </a:r>
                      <a:br>
                        <a:rPr lang="fr-FR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fr-FR" sz="2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42493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1DCCC8E3-A7C4-679F-8662-99832B151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>
                <a:ln>
                  <a:noFill/>
                </a:ln>
                <a:solidFill>
                  <a:srgbClr val="1D22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altLang="fr-F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>
                <a:ln>
                  <a:noFill/>
                </a:ln>
                <a:solidFill>
                  <a:srgbClr val="1D22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altLang="fr-F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>
                <a:ln>
                  <a:noFill/>
                </a:ln>
                <a:solidFill>
                  <a:srgbClr val="1D22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620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61328C9-61D9-E290-16EE-A7947EA67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742" y="885279"/>
            <a:ext cx="4858428" cy="40867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EBFC040-4E18-1E4C-CA89-5744954A0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742" y="4972074"/>
            <a:ext cx="5020376" cy="170521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27D4D6F-9863-4D0F-8011-52FB8CEF2FB2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Recommandations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1C66E-3551-A212-4888-F8D22F1A4102}"/>
              </a:ext>
            </a:extLst>
          </p:cNvPr>
          <p:cNvSpPr/>
          <p:nvPr/>
        </p:nvSpPr>
        <p:spPr>
          <a:xfrm>
            <a:off x="3652742" y="5074417"/>
            <a:ext cx="4858428" cy="146705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036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ronaire droite 1">
            <a:hlinkClick r:id="" action="ppaction://media"/>
            <a:extLst>
              <a:ext uri="{FF2B5EF4-FFF2-40B4-BE49-F238E27FC236}">
                <a16:creationId xmlns:a16="http://schemas.microsoft.com/office/drawing/2014/main" id="{D1760523-6E59-8735-C634-F6268BD20BD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0331" y="2152304"/>
            <a:ext cx="4351337" cy="4351338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C617907-2E3A-5191-2DA8-4AB2DA1E6BD7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Durant la procédure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2A6C61E-3CB5-CA30-35CB-09CDD096C84C}"/>
              </a:ext>
            </a:extLst>
          </p:cNvPr>
          <p:cNvSpPr txBox="1"/>
          <p:nvPr/>
        </p:nvSpPr>
        <p:spPr>
          <a:xfrm>
            <a:off x="542612" y="1095467"/>
            <a:ext cx="4997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Une bonne coronarographie ++++++</a:t>
            </a:r>
          </a:p>
        </p:txBody>
      </p:sp>
    </p:spTree>
    <p:extLst>
      <p:ext uri="{BB962C8B-B14F-4D97-AF65-F5344CB8AC3E}">
        <p14:creationId xmlns:p14="http://schemas.microsoft.com/office/powerpoint/2010/main" val="405221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E3BCA-E61B-CD13-C9A6-107A4CCA5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DA59F8B-DA61-F065-9C55-BF5ED1B92242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Durant la procédure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4DB8676-E60F-F84A-AC11-9DB93B22D34B}"/>
              </a:ext>
            </a:extLst>
          </p:cNvPr>
          <p:cNvSpPr txBox="1"/>
          <p:nvPr/>
        </p:nvSpPr>
        <p:spPr>
          <a:xfrm>
            <a:off x="542612" y="1095467"/>
            <a:ext cx="4997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Une bonne coronarographie ++++++</a:t>
            </a:r>
          </a:p>
        </p:txBody>
      </p:sp>
      <p:pic>
        <p:nvPicPr>
          <p:cNvPr id="3" name="lepeuve 1">
            <a:hlinkClick r:id="" action="ppaction://media"/>
            <a:extLst>
              <a:ext uri="{FF2B5EF4-FFF2-40B4-BE49-F238E27FC236}">
                <a16:creationId xmlns:a16="http://schemas.microsoft.com/office/drawing/2014/main" id="{BF348194-2EA9-A675-4691-B6135CB4F0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2428" y="2030581"/>
            <a:ext cx="4947144" cy="46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1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3FCA1-F25F-BBD3-DFAB-BE0C250C9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53498B55-3048-BC12-2410-A851048F866D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Durant la procédure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7CFB0A8-6E57-A0A4-F03F-0B2D33DCAFA2}"/>
              </a:ext>
            </a:extLst>
          </p:cNvPr>
          <p:cNvSpPr txBox="1"/>
          <p:nvPr/>
        </p:nvSpPr>
        <p:spPr>
          <a:xfrm>
            <a:off x="542612" y="1095467"/>
            <a:ext cx="4997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Une bonne coronarographie ++++++</a:t>
            </a:r>
          </a:p>
        </p:txBody>
      </p:sp>
      <p:pic>
        <p:nvPicPr>
          <p:cNvPr id="4" name="ildef 1">
            <a:hlinkClick r:id="" action="ppaction://media"/>
            <a:extLst>
              <a:ext uri="{FF2B5EF4-FFF2-40B4-BE49-F238E27FC236}">
                <a16:creationId xmlns:a16="http://schemas.microsoft.com/office/drawing/2014/main" id="{083680F9-17BA-F1E5-7FA9-0330060814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2787" y="3114387"/>
            <a:ext cx="3535379" cy="3004690"/>
          </a:xfrm>
          <a:prstGeom prst="rect">
            <a:avLst/>
          </a:prstGeom>
        </p:spPr>
      </p:pic>
      <p:pic>
        <p:nvPicPr>
          <p:cNvPr id="8" name="ildef 2">
            <a:hlinkClick r:id="" action="ppaction://media"/>
            <a:extLst>
              <a:ext uri="{FF2B5EF4-FFF2-40B4-BE49-F238E27FC236}">
                <a16:creationId xmlns:a16="http://schemas.microsoft.com/office/drawing/2014/main" id="{4077841E-248C-2B0B-BFD6-AAA09CF9028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37189" y="3114387"/>
            <a:ext cx="3220516" cy="2986825"/>
          </a:xfrm>
          <a:prstGeom prst="rect">
            <a:avLst/>
          </a:prstGeom>
        </p:spPr>
      </p:pic>
      <p:pic>
        <p:nvPicPr>
          <p:cNvPr id="9" name="ildef 3">
            <a:hlinkClick r:id="" action="ppaction://media"/>
            <a:extLst>
              <a:ext uri="{FF2B5EF4-FFF2-40B4-BE49-F238E27FC236}">
                <a16:creationId xmlns:a16="http://schemas.microsoft.com/office/drawing/2014/main" id="{CC510313-4FB5-C7DD-6277-90CAE2E9210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57705" y="3060011"/>
            <a:ext cx="3220516" cy="3059065"/>
          </a:xfrm>
          <a:prstGeom prst="rect">
            <a:avLst/>
          </a:prstGeom>
        </p:spPr>
      </p:pic>
      <p:pic>
        <p:nvPicPr>
          <p:cNvPr id="3" name="ildef 4">
            <a:hlinkClick r:id="" action="ppaction://media"/>
            <a:extLst>
              <a:ext uri="{FF2B5EF4-FFF2-40B4-BE49-F238E27FC236}">
                <a16:creationId xmlns:a16="http://schemas.microsoft.com/office/drawing/2014/main" id="{63628576-5B9A-1B9A-4EE5-C15BED7C6E2A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02818" y="3060011"/>
            <a:ext cx="4118293" cy="304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0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AFA44-3AF6-9E1B-9338-3A89C9B35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0BF1081-7FB8-5B08-4C14-AA93B2901609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Durant la procédure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0F56836-1415-8AC5-A5CA-799715F2F9F6}"/>
              </a:ext>
            </a:extLst>
          </p:cNvPr>
          <p:cNvSpPr txBox="1"/>
          <p:nvPr/>
        </p:nvSpPr>
        <p:spPr>
          <a:xfrm>
            <a:off x="542612" y="1095467"/>
            <a:ext cx="4997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Une bonne coronarographie ++++++</a:t>
            </a:r>
          </a:p>
        </p:txBody>
      </p:sp>
      <p:pic>
        <p:nvPicPr>
          <p:cNvPr id="4" name="MORLOT YVES iva 1">
            <a:hlinkClick r:id="" action="ppaction://media"/>
            <a:extLst>
              <a:ext uri="{FF2B5EF4-FFF2-40B4-BE49-F238E27FC236}">
                <a16:creationId xmlns:a16="http://schemas.microsoft.com/office/drawing/2014/main" id="{F12B1D40-2BD4-4B0F-7844-395DE1F959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78625" y="2257435"/>
            <a:ext cx="4138281" cy="4138281"/>
          </a:xfrm>
          <a:prstGeom prst="rect">
            <a:avLst/>
          </a:prstGeom>
        </p:spPr>
      </p:pic>
      <p:pic>
        <p:nvPicPr>
          <p:cNvPr id="6" name="MORLOT YVES iva 2">
            <a:hlinkClick r:id="" action="ppaction://media"/>
            <a:extLst>
              <a:ext uri="{FF2B5EF4-FFF2-40B4-BE49-F238E27FC236}">
                <a16:creationId xmlns:a16="http://schemas.microsoft.com/office/drawing/2014/main" id="{04F4D6EA-406E-D399-6270-9FAF338380B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41309" y="2257435"/>
            <a:ext cx="4130330" cy="4130330"/>
          </a:xfrm>
          <a:prstGeom prst="rect">
            <a:avLst/>
          </a:prstGeom>
        </p:spPr>
      </p:pic>
      <p:pic>
        <p:nvPicPr>
          <p:cNvPr id="7" name="MORLOT YVES cd 1">
            <a:hlinkClick r:id="" action="ppaction://media"/>
            <a:extLst>
              <a:ext uri="{FF2B5EF4-FFF2-40B4-BE49-F238E27FC236}">
                <a16:creationId xmlns:a16="http://schemas.microsoft.com/office/drawing/2014/main" id="{6CE3D5D3-5AD3-2D2A-E7D1-2A8C933EA09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40006" y="2257434"/>
            <a:ext cx="4130331" cy="4130331"/>
          </a:xfrm>
          <a:prstGeom prst="rect">
            <a:avLst/>
          </a:prstGeom>
        </p:spPr>
      </p:pic>
      <p:pic>
        <p:nvPicPr>
          <p:cNvPr id="8" name="MORLOT YVES mig">
            <a:hlinkClick r:id="" action="ppaction://media"/>
            <a:extLst>
              <a:ext uri="{FF2B5EF4-FFF2-40B4-BE49-F238E27FC236}">
                <a16:creationId xmlns:a16="http://schemas.microsoft.com/office/drawing/2014/main" id="{5F6C2A47-7017-F58C-C009-9CCEE124FCA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58310" y="2257433"/>
            <a:ext cx="4130330" cy="413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7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8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4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7E09B-0F95-D211-21F2-54182401A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DBECE3-1D72-1FFA-1004-938CC8B09CEB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Durant la procédure : revascularisation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D371D1-D55B-3CE5-CD97-C48762824496}"/>
              </a:ext>
            </a:extLst>
          </p:cNvPr>
          <p:cNvSpPr txBox="1"/>
          <p:nvPr/>
        </p:nvSpPr>
        <p:spPr>
          <a:xfrm>
            <a:off x="542612" y="1095467"/>
            <a:ext cx="4997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Une bonne coronarographie ++++++</a:t>
            </a:r>
          </a:p>
        </p:txBody>
      </p:sp>
      <p:pic>
        <p:nvPicPr>
          <p:cNvPr id="2" name="AMER_BAIOMY_2025-10-21_18-09-04 3">
            <a:hlinkClick r:id="" action="ppaction://media"/>
            <a:extLst>
              <a:ext uri="{FF2B5EF4-FFF2-40B4-BE49-F238E27FC236}">
                <a16:creationId xmlns:a16="http://schemas.microsoft.com/office/drawing/2014/main" id="{33AE3814-0ACF-57D7-8B8A-DB3529C10D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0418" y="1980021"/>
            <a:ext cx="3992245" cy="3992245"/>
          </a:xfrm>
          <a:prstGeom prst="rect">
            <a:avLst/>
          </a:prstGeom>
        </p:spPr>
      </p:pic>
      <p:pic>
        <p:nvPicPr>
          <p:cNvPr id="4" name="AMER_BAIOMY_2025-10-21_18-09-04 4">
            <a:hlinkClick r:id="" action="ppaction://media"/>
            <a:extLst>
              <a:ext uri="{FF2B5EF4-FFF2-40B4-BE49-F238E27FC236}">
                <a16:creationId xmlns:a16="http://schemas.microsoft.com/office/drawing/2014/main" id="{9FB2E6B6-B108-BE37-8FB0-30799D0C998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99877" y="1980021"/>
            <a:ext cx="3992245" cy="3992245"/>
          </a:xfrm>
          <a:prstGeom prst="rect">
            <a:avLst/>
          </a:prstGeom>
        </p:spPr>
      </p:pic>
      <p:pic>
        <p:nvPicPr>
          <p:cNvPr id="8" name="AMER_BAIOMY_2025-10-21_18-09-04 5">
            <a:hlinkClick r:id="" action="ppaction://media"/>
            <a:extLst>
              <a:ext uri="{FF2B5EF4-FFF2-40B4-BE49-F238E27FC236}">
                <a16:creationId xmlns:a16="http://schemas.microsoft.com/office/drawing/2014/main" id="{1CE85673-C8F4-65F9-7868-D4766B7B875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73332" y="1980021"/>
            <a:ext cx="3992245" cy="399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7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19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254E-CD98-62F1-1DAA-C3437266B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1F136CA-DA99-5386-F0E4-940D20D59AFE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Durant la procédure : revascularisation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3335369-7E9B-BFC5-D0D5-36569075CEDA}"/>
              </a:ext>
            </a:extLst>
          </p:cNvPr>
          <p:cNvSpPr txBox="1"/>
          <p:nvPr/>
        </p:nvSpPr>
        <p:spPr>
          <a:xfrm>
            <a:off x="542612" y="1095467"/>
            <a:ext cx="5105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Une bonne revascularisation ++++++</a:t>
            </a:r>
          </a:p>
        </p:txBody>
      </p:sp>
      <p:pic>
        <p:nvPicPr>
          <p:cNvPr id="2" name="AMER_BAIOMY_2025-10-31_14-37-58 atl 1">
            <a:hlinkClick r:id="" action="ppaction://media"/>
            <a:extLst>
              <a:ext uri="{FF2B5EF4-FFF2-40B4-BE49-F238E27FC236}">
                <a16:creationId xmlns:a16="http://schemas.microsoft.com/office/drawing/2014/main" id="{23E795A0-2B28-9EB8-E8C4-280C22D8FD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1926464"/>
            <a:ext cx="4036798" cy="4036798"/>
          </a:xfrm>
          <a:prstGeom prst="rect">
            <a:avLst/>
          </a:prstGeom>
        </p:spPr>
      </p:pic>
      <p:pic>
        <p:nvPicPr>
          <p:cNvPr id="4" name="AMER_BAIOMY_2025-10-31_14-37-58 atl 2">
            <a:hlinkClick r:id="" action="ppaction://media"/>
            <a:extLst>
              <a:ext uri="{FF2B5EF4-FFF2-40B4-BE49-F238E27FC236}">
                <a16:creationId xmlns:a16="http://schemas.microsoft.com/office/drawing/2014/main" id="{DE8E70BC-7ECB-CC86-B1D0-46BE0E380D8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95522" y="1926464"/>
            <a:ext cx="4036798" cy="4036798"/>
          </a:xfrm>
          <a:prstGeom prst="rect">
            <a:avLst/>
          </a:prstGeom>
        </p:spPr>
      </p:pic>
      <p:pic>
        <p:nvPicPr>
          <p:cNvPr id="6" name="AMER_BAIOMY_2025-10-31_14-37-58 atl 4">
            <a:hlinkClick r:id="" action="ppaction://media"/>
            <a:extLst>
              <a:ext uri="{FF2B5EF4-FFF2-40B4-BE49-F238E27FC236}">
                <a16:creationId xmlns:a16="http://schemas.microsoft.com/office/drawing/2014/main" id="{8F9AB3F4-2A69-5582-AAC7-8491EE91684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9910" y="1926464"/>
            <a:ext cx="4036798" cy="4036798"/>
          </a:xfrm>
          <a:prstGeom prst="rect">
            <a:avLst/>
          </a:prstGeom>
        </p:spPr>
      </p:pic>
      <p:pic>
        <p:nvPicPr>
          <p:cNvPr id="7" name="AMER_BAIOMY_2025-10-31_14-37-58 atl 5">
            <a:hlinkClick r:id="" action="ppaction://media"/>
            <a:extLst>
              <a:ext uri="{FF2B5EF4-FFF2-40B4-BE49-F238E27FC236}">
                <a16:creationId xmlns:a16="http://schemas.microsoft.com/office/drawing/2014/main" id="{AD77E142-454D-DDE6-E397-6865F4393E6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95432" y="1926463"/>
            <a:ext cx="4036799" cy="403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5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93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66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8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4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056156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I currently have, or have had over the last two years, an affiliation or financial interests or interests of any order with a company or I receive compensation or fees or research grants with a commercial company :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☑  I have the following potential disclosure to report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F3F03D4-0574-405A-729E-C463F092DF99}"/>
              </a:ext>
            </a:extLst>
          </p:cNvPr>
          <p:cNvSpPr txBox="1">
            <a:spLocks/>
          </p:cNvSpPr>
          <p:nvPr/>
        </p:nvSpPr>
        <p:spPr bwMode="auto">
          <a:xfrm>
            <a:off x="1131619" y="3390452"/>
            <a:ext cx="11386447" cy="358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2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6858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fr-FR" sz="2133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Consulting </a:t>
            </a:r>
            <a:r>
              <a:rPr lang="fr-FR" sz="2133" dirty="0" err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fees</a:t>
            </a:r>
            <a:r>
              <a:rPr lang="fr-FR" sz="2133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speaker </a:t>
            </a:r>
            <a:r>
              <a:rPr lang="fr-FR" sz="2133" dirty="0" err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honoraria</a:t>
            </a:r>
            <a:r>
              <a:rPr lang="fr-FR" sz="2133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fr-FR" altLang="fr-FR" sz="2133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Astra Zeneca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fr-FR" altLang="fr-FR" sz="2133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BMS-Pfizer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fr-FR" altLang="fr-FR" sz="2133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Boehringer-</a:t>
            </a:r>
            <a:r>
              <a:rPr lang="fr-FR" altLang="fr-FR" sz="2133" dirty="0" err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Ingelheim</a:t>
            </a:r>
            <a:endParaRPr lang="fr-FR" altLang="fr-FR" sz="2133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fr-FR" altLang="fr-FR" sz="2133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Bayer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fr-FR" altLang="fr-FR" sz="2133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Novartis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fr-FR" altLang="fr-FR" sz="2133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Sanofi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fr-FR" altLang="fr-FR" sz="2133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Novo </a:t>
            </a:r>
            <a:r>
              <a:rPr lang="fr-FR" altLang="fr-FR" sz="2133" dirty="0" err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Nordisk</a:t>
            </a:r>
            <a:endParaRPr lang="fr-FR" sz="2133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fr-FR" sz="2133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fr-FR" sz="2133" dirty="0" err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</a:t>
            </a:r>
            <a:r>
              <a:rPr lang="fr-FR" sz="2133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/support: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fr-FR" sz="2133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BMS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fr-FR" sz="2133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Bayer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fr-FR" altLang="fr-FR" sz="2133" dirty="0" err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Biosensors</a:t>
            </a:r>
            <a:endParaRPr lang="fr-FR" altLang="fr-FR" sz="2133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fr-FR" altLang="fr-FR" sz="2133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endParaRPr lang="fr-FR" altLang="fr-FR" sz="2133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DB186A5-2C22-BEA9-49B0-0588F27A3A2A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Liens d’intérêt 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43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CTFlexibleModePlan_11-21-03-42-03">
            <a:hlinkClick r:id="" action="ppaction://media"/>
            <a:extLst>
              <a:ext uri="{FF2B5EF4-FFF2-40B4-BE49-F238E27FC236}">
                <a16:creationId xmlns:a16="http://schemas.microsoft.com/office/drawing/2014/main" id="{A9983019-5B1C-D1A5-E528-4F3519593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8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0F54D6-70E7-DB73-82DE-DF429E11F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7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rgbClr val="C00000"/>
                </a:solidFill>
              </a:rPr>
              <a:t>La lésion coupable uniquement++++++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4B0E12-7635-7E67-7C9B-5AC0516B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76EDAD7-579B-C7AC-3055-93B3BEDA1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256" y="1502852"/>
            <a:ext cx="9583487" cy="45154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BEF2E7-56EE-F35B-C0A1-BDC652F50E23}"/>
              </a:ext>
            </a:extLst>
          </p:cNvPr>
          <p:cNvSpPr/>
          <p:nvPr/>
        </p:nvSpPr>
        <p:spPr>
          <a:xfrm>
            <a:off x="1492346" y="2695470"/>
            <a:ext cx="2677720" cy="30019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312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7DFC3F2-8BCD-DF41-697F-2FA555A52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3D22159-65AA-095C-9F1F-20FC864A57AC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Durant la procédure : revascularisation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7B2CE27-2FB1-EFEC-E264-249C488B62F8}"/>
              </a:ext>
            </a:extLst>
          </p:cNvPr>
          <p:cNvSpPr txBox="1"/>
          <p:nvPr/>
        </p:nvSpPr>
        <p:spPr>
          <a:xfrm>
            <a:off x="542612" y="1095467"/>
            <a:ext cx="5105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Une bonne revascularisation ++++++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C2075D5-0149-1D9E-AA43-DB4CF115D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43" y="2132208"/>
            <a:ext cx="5726962" cy="40580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B490961-3840-CE30-4AB9-59F41468F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607" y="2132208"/>
            <a:ext cx="5424024" cy="405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60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EE3F4-2CE6-D02C-8F64-4EBF70DF4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2251A92-1291-E90A-2E88-10E3C4BF2AF6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Assistances circulatoires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957936B-ACC1-56B9-4079-3219C6F2F245}"/>
              </a:ext>
            </a:extLst>
          </p:cNvPr>
          <p:cNvSpPr txBox="1"/>
          <p:nvPr/>
        </p:nvSpPr>
        <p:spPr>
          <a:xfrm>
            <a:off x="1210339" y="930028"/>
            <a:ext cx="9771321" cy="1298882"/>
          </a:xfrm>
          <a:prstGeom prst="rect">
            <a:avLst/>
          </a:prstGeom>
          <a:noFill/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 i="0" dirty="0">
                <a:solidFill>
                  <a:srgbClr val="C00000"/>
                </a:solidFill>
                <a:effectLst/>
                <a:latin typeface="Aptos" panose="020B0004020202020204" pitchFamily="34" charset="0"/>
              </a:rPr>
              <a:t>Anticiper, c’est gagner ?</a:t>
            </a:r>
          </a:p>
          <a:p>
            <a:pPr algn="ctr">
              <a:lnSpc>
                <a:spcPct val="150000"/>
              </a:lnSpc>
            </a:pPr>
            <a:endParaRPr lang="fr-FR" b="1" i="0" dirty="0">
              <a:solidFill>
                <a:srgbClr val="C00000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8EDDF17-D7B8-D707-21AA-F2D004D44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71" y="2086222"/>
            <a:ext cx="5689029" cy="38417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D42179A-5BF1-D4C8-7CE8-F4A25CB20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650" y="2601685"/>
            <a:ext cx="5656350" cy="2810824"/>
          </a:xfrm>
          <a:prstGeom prst="rect">
            <a:avLst/>
          </a:prstGeom>
        </p:spPr>
      </p:pic>
      <p:pic>
        <p:nvPicPr>
          <p:cNvPr id="7" name="Picture 4" descr="JIM.fr - La contre pulsion intra-aortique toujours dans la course pour le  choc cardiogénique">
            <a:extLst>
              <a:ext uri="{FF2B5EF4-FFF2-40B4-BE49-F238E27FC236}">
                <a16:creationId xmlns:a16="http://schemas.microsoft.com/office/drawing/2014/main" id="{C3D2686A-FD44-D866-0DD1-27205FBDB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80" y="1038388"/>
            <a:ext cx="988780" cy="143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ransport sous contre-pulsion">
            <a:extLst>
              <a:ext uri="{FF2B5EF4-FFF2-40B4-BE49-F238E27FC236}">
                <a16:creationId xmlns:a16="http://schemas.microsoft.com/office/drawing/2014/main" id="{34BC2513-AC0A-FB1C-08C1-7BAC5CFEA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787" y="1038388"/>
            <a:ext cx="1911971" cy="124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891C850-A090-107D-3C73-8B861FCB5AD2}"/>
              </a:ext>
            </a:extLst>
          </p:cNvPr>
          <p:cNvSpPr txBox="1"/>
          <p:nvPr/>
        </p:nvSpPr>
        <p:spPr>
          <a:xfrm>
            <a:off x="9141551" y="6440266"/>
            <a:ext cx="2868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i="1" dirty="0"/>
              <a:t>N Engl J Med. 2012 Oct 4;367(14):1287-96.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2867934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2F265-A72D-EE3E-9302-7219A228C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F125C93-CFC7-9C23-8A70-65C6C34252DD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Assistances circulatoires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AutoShape 2" descr="Explore the Minimally Invasive Impella 5.5® with SmartAssist® Heart Pump  for Heart Recovery">
            <a:extLst>
              <a:ext uri="{FF2B5EF4-FFF2-40B4-BE49-F238E27FC236}">
                <a16:creationId xmlns:a16="http://schemas.microsoft.com/office/drawing/2014/main" id="{8D0381F4-33B1-0C49-CB6F-EBF1AECFD7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 descr="Une image contenant dessin humoristique, Animation&#10;&#10;Le contenu généré par l’IA peut être incorrect.">
            <a:extLst>
              <a:ext uri="{FF2B5EF4-FFF2-40B4-BE49-F238E27FC236}">
                <a16:creationId xmlns:a16="http://schemas.microsoft.com/office/drawing/2014/main" id="{FFA76130-6C15-166B-21FD-2C787E0B8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53" y="1142479"/>
            <a:ext cx="4573042" cy="457304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49A9A87-27E1-A761-2570-D3491DEBC941}"/>
              </a:ext>
            </a:extLst>
          </p:cNvPr>
          <p:cNvSpPr txBox="1"/>
          <p:nvPr/>
        </p:nvSpPr>
        <p:spPr>
          <a:xfrm>
            <a:off x="5474601" y="3014989"/>
            <a:ext cx="773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Vs.</a:t>
            </a:r>
          </a:p>
        </p:txBody>
      </p:sp>
      <p:pic>
        <p:nvPicPr>
          <p:cNvPr id="1030" name="Picture 6" descr="Crises During ECLS | SpringerLink">
            <a:extLst>
              <a:ext uri="{FF2B5EF4-FFF2-40B4-BE49-F238E27FC236}">
                <a16:creationId xmlns:a16="http://schemas.microsoft.com/office/drawing/2014/main" id="{D186158D-38B4-B0E6-4F39-ABD839473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435" y="1500187"/>
            <a:ext cx="5267325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513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B54FB90-CE00-7234-A194-16248B23A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9EFAE99-1797-9925-CEE9-2D2C8E73185D}"/>
              </a:ext>
            </a:extLst>
          </p:cNvPr>
          <p:cNvSpPr txBox="1"/>
          <p:nvPr/>
        </p:nvSpPr>
        <p:spPr>
          <a:xfrm>
            <a:off x="1210339" y="1266449"/>
            <a:ext cx="9771321" cy="1298882"/>
          </a:xfrm>
          <a:prstGeom prst="rect">
            <a:avLst/>
          </a:prstGeom>
          <a:noFill/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 i="0" dirty="0">
                <a:solidFill>
                  <a:srgbClr val="C00000"/>
                </a:solidFill>
                <a:effectLst/>
                <a:latin typeface="Aptos" panose="020B0004020202020204" pitchFamily="34" charset="0"/>
              </a:rPr>
              <a:t>Anticiper, c’est gagner !</a:t>
            </a:r>
          </a:p>
          <a:p>
            <a:pPr algn="ctr">
              <a:lnSpc>
                <a:spcPct val="150000"/>
              </a:lnSpc>
            </a:pPr>
            <a:endParaRPr lang="fr-FR" b="1" i="0" dirty="0">
              <a:solidFill>
                <a:srgbClr val="C00000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A6C68C6-2412-4B84-10EA-01AC62894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38" y="1030156"/>
            <a:ext cx="6653349" cy="489141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D9F453F-112F-337B-5172-9BC7DF536E71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Assistances circulatoires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E37C79-BEAA-19B2-8BB9-9FBA823D7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386" y="1030156"/>
            <a:ext cx="5074275" cy="489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01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4D0150F-3CFC-4E8D-B0B3-8CFDF497C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96B8567-D319-BC77-EF8D-16769065F640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Assistances circulatoires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D98B81-9622-1066-04F9-3F209C0D5E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69234" y="1281183"/>
            <a:ext cx="4448594" cy="4295634"/>
          </a:xfrm>
          <a:prstGeom prst="rect">
            <a:avLst/>
          </a:prstGeom>
        </p:spPr>
      </p:pic>
      <p:pic>
        <p:nvPicPr>
          <p:cNvPr id="7" name="OAD">
            <a:hlinkClick r:id="" action="ppaction://media"/>
            <a:extLst>
              <a:ext uri="{FF2B5EF4-FFF2-40B4-BE49-F238E27FC236}">
                <a16:creationId xmlns:a16="http://schemas.microsoft.com/office/drawing/2014/main" id="{8976CEFD-8CFC-1C11-CA65-0376680413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2588" y="998412"/>
            <a:ext cx="3184673" cy="3184673"/>
          </a:xfrm>
          <a:prstGeom prst="rect">
            <a:avLst/>
          </a:prstGeom>
        </p:spPr>
      </p:pic>
      <p:pic>
        <p:nvPicPr>
          <p:cNvPr id="2" name="ROUSSEAU_JOEL_CD">
            <a:hlinkClick r:id="" action="ppaction://media"/>
            <a:extLst>
              <a:ext uri="{FF2B5EF4-FFF2-40B4-BE49-F238E27FC236}">
                <a16:creationId xmlns:a16="http://schemas.microsoft.com/office/drawing/2014/main" id="{59B64AA0-CB09-83BB-C36C-B888A280457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2587" y="3429000"/>
            <a:ext cx="3184673" cy="3184673"/>
          </a:xfrm>
          <a:prstGeom prst="rect">
            <a:avLst/>
          </a:prstGeom>
        </p:spPr>
      </p:pic>
      <p:pic>
        <p:nvPicPr>
          <p:cNvPr id="5" name="ROUSSEAU_JOEL_ATL CD1">
            <a:hlinkClick r:id="" action="ppaction://media"/>
            <a:extLst>
              <a:ext uri="{FF2B5EF4-FFF2-40B4-BE49-F238E27FC236}">
                <a16:creationId xmlns:a16="http://schemas.microsoft.com/office/drawing/2014/main" id="{2790F902-260D-CEEC-4001-7B30B814C6D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682909" y="2632667"/>
            <a:ext cx="2386449" cy="2386449"/>
          </a:xfrm>
          <a:prstGeom prst="rect">
            <a:avLst/>
          </a:prstGeom>
        </p:spPr>
      </p:pic>
      <p:pic>
        <p:nvPicPr>
          <p:cNvPr id="10" name="ROUSSEAU_JOEL_ATL TCCG 7">
            <a:hlinkClick r:id="" action="ppaction://media"/>
            <a:extLst>
              <a:ext uri="{FF2B5EF4-FFF2-40B4-BE49-F238E27FC236}">
                <a16:creationId xmlns:a16="http://schemas.microsoft.com/office/drawing/2014/main" id="{BDB24F34-4CB1-96A0-2965-5A83C98458FF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864687" y="1038110"/>
            <a:ext cx="2444898" cy="2444898"/>
          </a:xfrm>
          <a:prstGeom prst="rect">
            <a:avLst/>
          </a:prstGeom>
        </p:spPr>
      </p:pic>
      <p:pic>
        <p:nvPicPr>
          <p:cNvPr id="11" name="ROUSSEAU_JOEL_ATL CD 5">
            <a:hlinkClick r:id="" action="ppaction://media"/>
            <a:extLst>
              <a:ext uri="{FF2B5EF4-FFF2-40B4-BE49-F238E27FC236}">
                <a16:creationId xmlns:a16="http://schemas.microsoft.com/office/drawing/2014/main" id="{D53ADE11-1337-F11C-03A2-3147E50D0857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64688" y="4282397"/>
            <a:ext cx="2444897" cy="244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0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86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66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8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2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8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A25E8-C46E-2E91-CA4E-E7CB8F5FB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2CD94F8-2F5A-F4AB-63AD-71271D178C16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Après la revascularisation : choix DAPT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7B70BEF-9799-C27C-BBBB-10257A3BD686}"/>
              </a:ext>
            </a:extLst>
          </p:cNvPr>
          <p:cNvSpPr txBox="1"/>
          <p:nvPr/>
        </p:nvSpPr>
        <p:spPr>
          <a:xfrm>
            <a:off x="8526202" y="6513708"/>
            <a:ext cx="3513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Arch Cardiovasc Dis. 2021 Aug-Sep;114(8-9):577-587.</a:t>
            </a:r>
            <a:endParaRPr lang="fr-FR" sz="1200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3624A8-6A8C-F859-1F06-13D6920FF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180" y="1297908"/>
            <a:ext cx="7835640" cy="463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17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1224C-A745-B7B1-1FAE-92EC85E8F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26579BF-874A-8C98-6E8E-6C89CB5F70F5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Après la revascularisation : choix DAPT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248C1AA-0E7B-3A10-6BF6-960AC547350A}"/>
              </a:ext>
            </a:extLst>
          </p:cNvPr>
          <p:cNvSpPr txBox="1"/>
          <p:nvPr/>
        </p:nvSpPr>
        <p:spPr>
          <a:xfrm>
            <a:off x="312153" y="6257276"/>
            <a:ext cx="5898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Fiore M. Et al. Resuscitation. 2018 Sep:130:e1-e2. doi: 10.1016/j.resuscitation.2018.06.032.</a:t>
            </a:r>
            <a:endParaRPr lang="fr-FR" sz="1200" i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4019203-BBCC-E3CA-38F2-6C92B20F1D9D}"/>
              </a:ext>
            </a:extLst>
          </p:cNvPr>
          <p:cNvSpPr txBox="1"/>
          <p:nvPr/>
        </p:nvSpPr>
        <p:spPr>
          <a:xfrm>
            <a:off x="9708820" y="6513708"/>
            <a:ext cx="2395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Resuscitation. 2016 Aug:105:16-21.</a:t>
            </a:r>
            <a:endParaRPr lang="fr-FR" sz="1200" i="1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B4AEBC9-6A4E-D313-A587-246BDF157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703" y="1434922"/>
            <a:ext cx="6389162" cy="482235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CBD27D-9B91-FC33-C208-C14629B7C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84" y="2438825"/>
            <a:ext cx="5937799" cy="2525780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355A76DB-9926-C99B-E99B-77E3D3F37702}"/>
              </a:ext>
            </a:extLst>
          </p:cNvPr>
          <p:cNvSpPr txBox="1"/>
          <p:nvPr/>
        </p:nvSpPr>
        <p:spPr>
          <a:xfrm>
            <a:off x="6600112" y="5799526"/>
            <a:ext cx="5251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Overall, 10 patients (45%) had HPR-ASA (38% IV </a:t>
            </a:r>
            <a:r>
              <a:rPr lang="en-US" sz="1400" dirty="0" err="1"/>
              <a:t>vs</a:t>
            </a:r>
            <a:r>
              <a:rPr lang="en-US" sz="1400" dirty="0"/>
              <a:t> 56% orally; p=0.7)</a:t>
            </a:r>
          </a:p>
          <a:p>
            <a:r>
              <a:rPr lang="en-US" sz="1400" b="1" dirty="0">
                <a:solidFill>
                  <a:srgbClr val="C0504D"/>
                </a:solidFill>
              </a:rPr>
              <a:t>Impaired response to both intravenous and oral aspirin is frequent </a:t>
            </a:r>
            <a:r>
              <a:rPr lang="fr-FR" sz="1400" b="1" dirty="0">
                <a:solidFill>
                  <a:srgbClr val="C0504D"/>
                </a:solidFill>
              </a:rPr>
              <a:t>in </a:t>
            </a:r>
            <a:r>
              <a:rPr lang="fr-FR" sz="1400" b="1" dirty="0" err="1">
                <a:solidFill>
                  <a:srgbClr val="C0504D"/>
                </a:solidFill>
              </a:rPr>
              <a:t>comatose</a:t>
            </a:r>
            <a:r>
              <a:rPr lang="fr-FR" sz="1400" b="1" dirty="0">
                <a:solidFill>
                  <a:srgbClr val="C0504D"/>
                </a:solidFill>
              </a:rPr>
              <a:t> patients </a:t>
            </a:r>
            <a:r>
              <a:rPr lang="fr-FR" sz="1400" b="1" dirty="0" err="1">
                <a:solidFill>
                  <a:srgbClr val="C0504D"/>
                </a:solidFill>
              </a:rPr>
              <a:t>resuscitated</a:t>
            </a:r>
            <a:r>
              <a:rPr lang="fr-FR" sz="1400" b="1" dirty="0">
                <a:solidFill>
                  <a:srgbClr val="C0504D"/>
                </a:solidFill>
              </a:rPr>
              <a:t> </a:t>
            </a:r>
            <a:r>
              <a:rPr lang="fr-FR" sz="1400" b="1" dirty="0" err="1">
                <a:solidFill>
                  <a:srgbClr val="C0504D"/>
                </a:solidFill>
              </a:rPr>
              <a:t>from</a:t>
            </a:r>
            <a:r>
              <a:rPr lang="fr-FR" sz="1400" b="1" dirty="0">
                <a:solidFill>
                  <a:srgbClr val="C0504D"/>
                </a:solidFill>
              </a:rPr>
              <a:t> OHCA.</a:t>
            </a:r>
            <a:endParaRPr lang="en-GB" sz="1400" b="1" dirty="0">
              <a:solidFill>
                <a:srgbClr val="C0504D"/>
              </a:solidFill>
            </a:endParaRPr>
          </a:p>
          <a:p>
            <a:endParaRPr lang="en-US" sz="1400" dirty="0"/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5F6BC85D-BFB2-530B-F12F-B5B1841E0E1A}"/>
              </a:ext>
            </a:extLst>
          </p:cNvPr>
          <p:cNvSpPr txBox="1"/>
          <p:nvPr/>
        </p:nvSpPr>
        <p:spPr>
          <a:xfrm>
            <a:off x="340240" y="5167353"/>
            <a:ext cx="52516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Pharmacodynamic effect of add-on antiplatelet therapy with parenteral </a:t>
            </a:r>
            <a:r>
              <a:rPr lang="en-US" sz="1400" dirty="0" err="1"/>
              <a:t>cangrelor</a:t>
            </a:r>
            <a:r>
              <a:rPr lang="en-US" sz="1400" dirty="0"/>
              <a:t> (C) as compared to ticagrelor alone (T) </a:t>
            </a:r>
          </a:p>
          <a:p>
            <a:pPr algn="just"/>
            <a:r>
              <a:rPr lang="en-US" sz="1400" dirty="0"/>
              <a:t>VASP-P test at different time points after PCI (0, 1, 4 and 12 h). PRI: Platelet Reactivity Index. **p &lt; 0.01.</a:t>
            </a:r>
            <a:endParaRPr lang="fr-FR" sz="1400" dirty="0"/>
          </a:p>
          <a:p>
            <a:pPr algn="just"/>
            <a:endParaRPr lang="en-US" sz="20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4CD3820-455C-B10E-D269-55EECAA61ED8}"/>
              </a:ext>
            </a:extLst>
          </p:cNvPr>
          <p:cNvSpPr txBox="1"/>
          <p:nvPr/>
        </p:nvSpPr>
        <p:spPr>
          <a:xfrm>
            <a:off x="1235978" y="1059705"/>
            <a:ext cx="317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Ticagrelor vs. Cangrelor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C3876D2-1526-B1C1-5BFC-60BAB9081720}"/>
              </a:ext>
            </a:extLst>
          </p:cNvPr>
          <p:cNvSpPr txBox="1"/>
          <p:nvPr/>
        </p:nvSpPr>
        <p:spPr>
          <a:xfrm>
            <a:off x="8683960" y="1059705"/>
            <a:ext cx="1083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Aspirin</a:t>
            </a:r>
          </a:p>
        </p:txBody>
      </p:sp>
    </p:spTree>
    <p:extLst>
      <p:ext uri="{BB962C8B-B14F-4D97-AF65-F5344CB8AC3E}">
        <p14:creationId xmlns:p14="http://schemas.microsoft.com/office/powerpoint/2010/main" val="2587078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857C8-BC99-98FE-8797-EAFEB505B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AD10694-87DF-B7E9-3302-570BA73E3081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Après la revascularisation : choix DAPT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E6234F9-1A46-749F-3C8F-04DE92F77C5B}"/>
              </a:ext>
            </a:extLst>
          </p:cNvPr>
          <p:cNvSpPr txBox="1"/>
          <p:nvPr/>
        </p:nvSpPr>
        <p:spPr>
          <a:xfrm>
            <a:off x="312153" y="6257276"/>
            <a:ext cx="5898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Fiore M. Et al. Resuscitation. 2018 Sep:130:e1-e2. doi: 10.1016/j.resuscitation.2018.06.032.</a:t>
            </a:r>
            <a:endParaRPr lang="fr-FR" sz="1200" i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BB0327-F39D-79BA-24EC-C7A5FB873083}"/>
              </a:ext>
            </a:extLst>
          </p:cNvPr>
          <p:cNvSpPr txBox="1"/>
          <p:nvPr/>
        </p:nvSpPr>
        <p:spPr>
          <a:xfrm>
            <a:off x="9708820" y="6513708"/>
            <a:ext cx="2395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Resuscitation. 2016 Aug:105:16-21.</a:t>
            </a:r>
            <a:endParaRPr lang="fr-FR" sz="1200" i="1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8235BB2-B97B-277C-048E-CF9FB80C2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703" y="1434922"/>
            <a:ext cx="6389162" cy="482235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59985A-7E94-F911-AC0F-4E72649D9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84" y="2438825"/>
            <a:ext cx="5937799" cy="2525780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60F275A7-BEA0-CF05-F051-4DAADA5729A5}"/>
              </a:ext>
            </a:extLst>
          </p:cNvPr>
          <p:cNvSpPr txBox="1"/>
          <p:nvPr/>
        </p:nvSpPr>
        <p:spPr>
          <a:xfrm>
            <a:off x="6600112" y="5799526"/>
            <a:ext cx="5251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Overall, 10 patients (45%) had HPR-ASA (38% IV </a:t>
            </a:r>
            <a:r>
              <a:rPr lang="en-US" sz="1400" dirty="0" err="1"/>
              <a:t>vs</a:t>
            </a:r>
            <a:r>
              <a:rPr lang="en-US" sz="1400" dirty="0"/>
              <a:t> 56% orally; p=0.7)</a:t>
            </a:r>
          </a:p>
          <a:p>
            <a:r>
              <a:rPr lang="en-US" sz="1400" b="1" dirty="0">
                <a:solidFill>
                  <a:srgbClr val="C0504D"/>
                </a:solidFill>
              </a:rPr>
              <a:t>Impaired response to both intravenous and oral aspirin is frequent </a:t>
            </a:r>
            <a:r>
              <a:rPr lang="fr-FR" sz="1400" b="1" dirty="0">
                <a:solidFill>
                  <a:srgbClr val="C0504D"/>
                </a:solidFill>
              </a:rPr>
              <a:t>in </a:t>
            </a:r>
            <a:r>
              <a:rPr lang="fr-FR" sz="1400" b="1" dirty="0" err="1">
                <a:solidFill>
                  <a:srgbClr val="C0504D"/>
                </a:solidFill>
              </a:rPr>
              <a:t>comatose</a:t>
            </a:r>
            <a:r>
              <a:rPr lang="fr-FR" sz="1400" b="1" dirty="0">
                <a:solidFill>
                  <a:srgbClr val="C0504D"/>
                </a:solidFill>
              </a:rPr>
              <a:t> patients </a:t>
            </a:r>
            <a:r>
              <a:rPr lang="fr-FR" sz="1400" b="1" dirty="0" err="1">
                <a:solidFill>
                  <a:srgbClr val="C0504D"/>
                </a:solidFill>
              </a:rPr>
              <a:t>resuscitated</a:t>
            </a:r>
            <a:r>
              <a:rPr lang="fr-FR" sz="1400" b="1" dirty="0">
                <a:solidFill>
                  <a:srgbClr val="C0504D"/>
                </a:solidFill>
              </a:rPr>
              <a:t> </a:t>
            </a:r>
            <a:r>
              <a:rPr lang="fr-FR" sz="1400" b="1" dirty="0" err="1">
                <a:solidFill>
                  <a:srgbClr val="C0504D"/>
                </a:solidFill>
              </a:rPr>
              <a:t>from</a:t>
            </a:r>
            <a:r>
              <a:rPr lang="fr-FR" sz="1400" b="1" dirty="0">
                <a:solidFill>
                  <a:srgbClr val="C0504D"/>
                </a:solidFill>
              </a:rPr>
              <a:t> OHCA.</a:t>
            </a:r>
            <a:endParaRPr lang="en-GB" sz="1400" b="1" dirty="0">
              <a:solidFill>
                <a:srgbClr val="C0504D"/>
              </a:solidFill>
            </a:endParaRPr>
          </a:p>
          <a:p>
            <a:endParaRPr lang="en-US" sz="1400" dirty="0"/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1E789945-19E6-D314-FBAE-96E1A092707D}"/>
              </a:ext>
            </a:extLst>
          </p:cNvPr>
          <p:cNvSpPr txBox="1"/>
          <p:nvPr/>
        </p:nvSpPr>
        <p:spPr>
          <a:xfrm>
            <a:off x="340240" y="5167353"/>
            <a:ext cx="52516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Pharmacodynamic effect of add-on antiplatelet therapy with parenteral </a:t>
            </a:r>
            <a:r>
              <a:rPr lang="en-US" sz="1400" dirty="0" err="1"/>
              <a:t>cangrelor</a:t>
            </a:r>
            <a:r>
              <a:rPr lang="en-US" sz="1400" dirty="0"/>
              <a:t> (C) as compared to ticagrelor alone (T) </a:t>
            </a:r>
          </a:p>
          <a:p>
            <a:pPr algn="just"/>
            <a:r>
              <a:rPr lang="en-US" sz="1400" dirty="0"/>
              <a:t>VASP-P test at different time points after PCI (0, 1, 4 and 12 h). PRI: Platelet Reactivity Index. **p &lt; 0.01.</a:t>
            </a:r>
            <a:endParaRPr lang="fr-FR" sz="1400" dirty="0"/>
          </a:p>
          <a:p>
            <a:pPr algn="just"/>
            <a:endParaRPr lang="en-US" sz="20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D39792F-C290-6FCE-253A-FF63705F974F}"/>
              </a:ext>
            </a:extLst>
          </p:cNvPr>
          <p:cNvSpPr txBox="1"/>
          <p:nvPr/>
        </p:nvSpPr>
        <p:spPr>
          <a:xfrm>
            <a:off x="1235978" y="1059705"/>
            <a:ext cx="317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Ticagrelor vs. Cangrelor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35B9629-8911-39DB-76A4-99547852587B}"/>
              </a:ext>
            </a:extLst>
          </p:cNvPr>
          <p:cNvSpPr txBox="1"/>
          <p:nvPr/>
        </p:nvSpPr>
        <p:spPr>
          <a:xfrm>
            <a:off x="8683960" y="1059705"/>
            <a:ext cx="1083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Aspirin</a:t>
            </a:r>
          </a:p>
        </p:txBody>
      </p:sp>
    </p:spTree>
    <p:extLst>
      <p:ext uri="{BB962C8B-B14F-4D97-AF65-F5344CB8AC3E}">
        <p14:creationId xmlns:p14="http://schemas.microsoft.com/office/powerpoint/2010/main" val="1009888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F76B8012-5C53-2D3A-7FD1-D76B947BF2A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932714"/>
          <a:ext cx="10515600" cy="1371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75369592"/>
                    </a:ext>
                  </a:extLst>
                </a:gridCol>
              </a:tblGrid>
              <a:tr h="130538">
                <a:tc>
                  <a:txBody>
                    <a:bodyPr/>
                    <a:lstStyle/>
                    <a:p>
                      <a:pPr latinLnBrk="0">
                        <a:buNone/>
                      </a:pPr>
                      <a:r>
                        <a:rPr lang="pt-B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IDM ant H2 avec choc cardiogénique arrivé sou NA 1mg/H</a:t>
                      </a:r>
                      <a:endParaRPr lang="pt-BR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126083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A527078-478F-ADC5-91B0-24A40B9E9B62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Un exemple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62B21CE-8659-5F60-7067-BD63DB3E9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256829"/>
              </p:ext>
            </p:extLst>
          </p:nvPr>
        </p:nvGraphicFramePr>
        <p:xfrm>
          <a:off x="434340" y="1897796"/>
          <a:ext cx="11334883" cy="3655077"/>
        </p:xfrm>
        <a:graphic>
          <a:graphicData uri="http://schemas.openxmlformats.org/drawingml/2006/table">
            <a:tbl>
              <a:tblPr/>
              <a:tblGrid>
                <a:gridCol w="11334883">
                  <a:extLst>
                    <a:ext uri="{9D8B030D-6E8A-4147-A177-3AD203B41FA5}">
                      <a16:colId xmlns:a16="http://schemas.microsoft.com/office/drawing/2014/main" val="1515348606"/>
                    </a:ext>
                  </a:extLst>
                </a:gridCol>
              </a:tblGrid>
              <a:tr h="3655077">
                <a:tc>
                  <a:txBody>
                    <a:bodyPr/>
                    <a:lstStyle/>
                    <a:p>
                      <a:pPr latinLnBrk="0">
                        <a:buNone/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Patients 62 ans IDM antérieur H2</a:t>
                      </a:r>
                    </a:p>
                    <a:p>
                      <a:pPr latinLnBrk="0">
                        <a:buNone/>
                      </a:pPr>
                      <a:endParaRPr lang="fr-FR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latinLnBrk="0">
                        <a:buNone/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Arrivée sous NA 1mg/h</a:t>
                      </a:r>
                    </a:p>
                    <a:p>
                      <a:pPr latinLnBrk="0">
                        <a:buNone/>
                      </a:pPr>
                      <a:endParaRPr lang="fr-FR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latinLnBrk="0">
                        <a:buNone/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ECG:</a:t>
                      </a:r>
                    </a:p>
                    <a:p>
                      <a:pPr latinLnBrk="0">
                        <a:buNone/>
                      </a:pPr>
                      <a:endParaRPr lang="fr-FR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latinLnBrk="0">
                        <a:buNone/>
                      </a:pPr>
                      <a:endParaRPr lang="fr-FR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42493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55BF455C-3B52-3EAD-FFB3-4451CA08B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>
                <a:ln>
                  <a:noFill/>
                </a:ln>
                <a:solidFill>
                  <a:srgbClr val="1D22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altLang="fr-F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>
                <a:ln>
                  <a:noFill/>
                </a:ln>
                <a:solidFill>
                  <a:srgbClr val="1D22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altLang="fr-F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>
                <a:ln>
                  <a:noFill/>
                </a:ln>
                <a:solidFill>
                  <a:srgbClr val="1D22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38CA2E5F-9FF9-0D8D-A9C4-1A454BE81A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 descr="Une image contenant texte, noir et blanc&#10;&#10;Le contenu généré par l’IA peut être incorrect.">
            <a:extLst>
              <a:ext uri="{FF2B5EF4-FFF2-40B4-BE49-F238E27FC236}">
                <a16:creationId xmlns:a16="http://schemas.microsoft.com/office/drawing/2014/main" id="{E23F9AC2-81B7-6721-04C9-798A68067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980" y="1305127"/>
            <a:ext cx="7566660" cy="525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23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279A3-8B65-E0D6-30E4-875D938E0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6E4837F-3470-07AA-61B6-BE4C97732F4F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Après la revascularisation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361701C-D485-96D7-52FE-0B741C1C2432}"/>
              </a:ext>
            </a:extLst>
          </p:cNvPr>
          <p:cNvSpPr txBox="1"/>
          <p:nvPr/>
        </p:nvSpPr>
        <p:spPr>
          <a:xfrm>
            <a:off x="1165609" y="4066140"/>
            <a:ext cx="342010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Consignes pour la DAPT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Aspirine 2 prises/jour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Cangrelor vs. ticagrelor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Eviter antiGp2b3a</a:t>
            </a:r>
          </a:p>
          <a:p>
            <a:endParaRPr lang="fr-FR" sz="2400" dirty="0"/>
          </a:p>
        </p:txBody>
      </p:sp>
      <p:pic>
        <p:nvPicPr>
          <p:cNvPr id="6" name="Picture 4" descr="Prendre l'avion en cas de thrombose">
            <a:extLst>
              <a:ext uri="{FF2B5EF4-FFF2-40B4-BE49-F238E27FC236}">
                <a16:creationId xmlns:a16="http://schemas.microsoft.com/office/drawing/2014/main" id="{5935309F-B635-2603-85EC-5C02B5757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09" y="1111308"/>
            <a:ext cx="4290948" cy="285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tent: Purpose, Procedure, and Risks">
            <a:extLst>
              <a:ext uri="{FF2B5EF4-FFF2-40B4-BE49-F238E27FC236}">
                <a16:creationId xmlns:a16="http://schemas.microsoft.com/office/drawing/2014/main" id="{6E9BD697-47F6-C097-8154-F62B082BA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166" y="1111308"/>
            <a:ext cx="4315527" cy="285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543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ABD9A4-C0E8-EC1E-48AF-A4BBC3D38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49941F-9BCD-C0B1-8A33-E8488501B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62BD6E2-4BDA-E753-9F30-810E05234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97" y="233436"/>
            <a:ext cx="11472812" cy="636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39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1CED7B-6411-7532-B4EF-405789911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57D61A-0B88-6DB5-5D7E-D083F3382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6112A2F-90B6-F508-9367-405950BE4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657" y="185895"/>
            <a:ext cx="12014853" cy="667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26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640D6-FC20-2623-2A7D-A7A737ED9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A1FCEF0-1BFA-F386-9AC9-AEFC12F06CD4}"/>
              </a:ext>
            </a:extLst>
          </p:cNvPr>
          <p:cNvSpPr/>
          <p:nvPr/>
        </p:nvSpPr>
        <p:spPr>
          <a:xfrm>
            <a:off x="-231112" y="0"/>
            <a:ext cx="13072905" cy="73654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8D9D364-FBE5-4E70-5EF5-443A729AC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BCE4CDF-C082-EAA8-0506-0E6D2757BC45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Et dans ce cas…..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2AB2DF6-BAFC-DA18-B7A1-12224A5B3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>
                <a:ln>
                  <a:noFill/>
                </a:ln>
                <a:solidFill>
                  <a:srgbClr val="1D22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altLang="fr-F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>
                <a:ln>
                  <a:noFill/>
                </a:ln>
                <a:solidFill>
                  <a:srgbClr val="1D22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altLang="fr-F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>
                <a:ln>
                  <a:noFill/>
                </a:ln>
                <a:solidFill>
                  <a:srgbClr val="1D22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MOREAU_DOMINIQUE_2025-09-22_10-19-55">
            <a:hlinkClick r:id="" action="ppaction://media"/>
            <a:extLst>
              <a:ext uri="{FF2B5EF4-FFF2-40B4-BE49-F238E27FC236}">
                <a16:creationId xmlns:a16="http://schemas.microsoft.com/office/drawing/2014/main" id="{5CDFF4B7-6F43-D535-CC68-293399FA4F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8664" y="1044192"/>
            <a:ext cx="5817235" cy="5817235"/>
          </a:xfrm>
          <a:prstGeom prst="rect">
            <a:avLst/>
          </a:prstGeom>
        </p:spPr>
      </p:pic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B119301B-F0D0-2C47-6CD3-07FD3CEF2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161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DAD5A-349D-3276-1C99-56F862139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B67F98-7DCE-4F5F-E9A2-DC2705BAB963}"/>
              </a:ext>
            </a:extLst>
          </p:cNvPr>
          <p:cNvSpPr/>
          <p:nvPr/>
        </p:nvSpPr>
        <p:spPr>
          <a:xfrm>
            <a:off x="-231112" y="0"/>
            <a:ext cx="13072905" cy="73654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E7495C4-6C11-DCA8-0BDB-F27601AAD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MOREAU_DOMINIQUE_2025-09-22_10-19- tccg 4">
            <a:hlinkClick r:id="" action="ppaction://media"/>
            <a:extLst>
              <a:ext uri="{FF2B5EF4-FFF2-40B4-BE49-F238E27FC236}">
                <a16:creationId xmlns:a16="http://schemas.microsoft.com/office/drawing/2014/main" id="{96EE20A1-FF75-62BD-2951-7B0C935C00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63823" y="1334595"/>
            <a:ext cx="5032873" cy="5032874"/>
          </a:xfrm>
        </p:spPr>
      </p:pic>
      <p:pic>
        <p:nvPicPr>
          <p:cNvPr id="5" name="MOREAU_DOMINIQUE_2025-09-22_10-19-55 ter">
            <a:hlinkClick r:id="" action="ppaction://media"/>
            <a:extLst>
              <a:ext uri="{FF2B5EF4-FFF2-40B4-BE49-F238E27FC236}">
                <a16:creationId xmlns:a16="http://schemas.microsoft.com/office/drawing/2014/main" id="{8A788E1E-A5E4-D46F-4883-741202588A1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19939" y="1490669"/>
            <a:ext cx="4876800" cy="4876800"/>
          </a:xfrm>
          <a:prstGeom prst="rect">
            <a:avLst/>
          </a:prstGeom>
        </p:spPr>
      </p:pic>
      <p:pic>
        <p:nvPicPr>
          <p:cNvPr id="6" name="MOREAU_DOMINIQUE_2025-09-22_10-19-55 tccg 8">
            <a:hlinkClick r:id="" action="ppaction://media"/>
            <a:extLst>
              <a:ext uri="{FF2B5EF4-FFF2-40B4-BE49-F238E27FC236}">
                <a16:creationId xmlns:a16="http://schemas.microsoft.com/office/drawing/2014/main" id="{DD1E9DAE-4708-D651-D0F9-99042B641FF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16017" y="1490669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9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F4E03D-D732-F662-9DD3-53ACB361B069}"/>
              </a:ext>
            </a:extLst>
          </p:cNvPr>
          <p:cNvSpPr/>
          <p:nvPr/>
        </p:nvSpPr>
        <p:spPr>
          <a:xfrm>
            <a:off x="-231112" y="0"/>
            <a:ext cx="13072905" cy="73654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65A989-F290-DCFD-2A5D-7325D5CBC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MOREAU_DOMINIQUE_2025-09-22_10-19-55 CD">
            <a:hlinkClick r:id="" action="ppaction://media"/>
            <a:extLst>
              <a:ext uri="{FF2B5EF4-FFF2-40B4-BE49-F238E27FC236}">
                <a16:creationId xmlns:a16="http://schemas.microsoft.com/office/drawing/2014/main" id="{21E29859-6583-203B-7F53-21D1D5904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137" y="1027906"/>
            <a:ext cx="4876800" cy="4876800"/>
          </a:xfrm>
          <a:prstGeom prst="rect">
            <a:avLst/>
          </a:prstGeom>
        </p:spPr>
      </p:pic>
      <p:pic>
        <p:nvPicPr>
          <p:cNvPr id="6" name="MOREAU_DOMINIQUE_2025-09-22_10-19-55 CPIAo">
            <a:hlinkClick r:id="" action="ppaction://media"/>
            <a:extLst>
              <a:ext uri="{FF2B5EF4-FFF2-40B4-BE49-F238E27FC236}">
                <a16:creationId xmlns:a16="http://schemas.microsoft.com/office/drawing/2014/main" id="{715ACB9A-91D6-D9F7-732E-28900BB85E2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70955" y="1027906"/>
            <a:ext cx="4876800" cy="4876800"/>
          </a:xfrm>
          <a:prstGeom prst="rect">
            <a:avLst/>
          </a:prstGeom>
        </p:spPr>
      </p:pic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97509C0F-1753-7EF0-8BDC-C335F1E28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16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7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4159A-96EF-C2F8-55C5-04D51B73A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C4AF95D-F72D-5597-4B0D-51ABCFF2D84E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Conclusion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3B2A61-3F1C-355F-E85D-64B36DEACF5A}"/>
              </a:ext>
            </a:extLst>
          </p:cNvPr>
          <p:cNvSpPr txBox="1"/>
          <p:nvPr/>
        </p:nvSpPr>
        <p:spPr>
          <a:xfrm>
            <a:off x="1210339" y="1266449"/>
            <a:ext cx="9771321" cy="2129878"/>
          </a:xfrm>
          <a:prstGeom prst="rect">
            <a:avLst/>
          </a:prstGeom>
          <a:noFill/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 i="0" dirty="0">
                <a:solidFill>
                  <a:srgbClr val="C00000"/>
                </a:solidFill>
                <a:effectLst/>
                <a:latin typeface="Aptos" panose="020B0004020202020204" pitchFamily="34" charset="0"/>
              </a:rPr>
              <a:t>Faites-le plus sur l’</a:t>
            </a:r>
            <a:r>
              <a:rPr lang="fr-FR" sz="3600" b="1" i="0" dirty="0" err="1">
                <a:solidFill>
                  <a:srgbClr val="C00000"/>
                </a:solidFill>
                <a:effectLst/>
                <a:latin typeface="Aptos" panose="020B0004020202020204" pitchFamily="34" charset="0"/>
              </a:rPr>
              <a:t>environement</a:t>
            </a:r>
            <a:r>
              <a:rPr lang="fr-FR" sz="3600" b="1" i="0" dirty="0">
                <a:solidFill>
                  <a:srgbClr val="C00000"/>
                </a:solidFill>
                <a:effectLst/>
                <a:latin typeface="Aptos" panose="020B0004020202020204" pitchFamily="34" charset="0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fr-FR" sz="3600" b="1" i="0">
                <a:solidFill>
                  <a:srgbClr val="C00000"/>
                </a:solidFill>
                <a:effectLst/>
                <a:latin typeface="Aptos" panose="020B0004020202020204" pitchFamily="34" charset="0"/>
              </a:rPr>
              <a:t>Faites-le </a:t>
            </a:r>
            <a:r>
              <a:rPr lang="fr-FR" sz="3600" b="1" i="0" dirty="0">
                <a:solidFill>
                  <a:srgbClr val="C00000"/>
                </a:solidFill>
                <a:effectLst/>
                <a:latin typeface="Aptos" panose="020B0004020202020204" pitchFamily="34" charset="0"/>
              </a:rPr>
              <a:t>moins sur les coronaires</a:t>
            </a:r>
          </a:p>
          <a:p>
            <a:pPr algn="ctr">
              <a:lnSpc>
                <a:spcPct val="150000"/>
              </a:lnSpc>
            </a:pPr>
            <a:endParaRPr lang="fr-FR" b="1" i="0" dirty="0">
              <a:solidFill>
                <a:srgbClr val="C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E9352F0-DECB-3F41-BC46-8D7BDF533285}"/>
              </a:ext>
            </a:extLst>
          </p:cNvPr>
          <p:cNvSpPr txBox="1"/>
          <p:nvPr/>
        </p:nvSpPr>
        <p:spPr>
          <a:xfrm>
            <a:off x="1096038" y="3177835"/>
            <a:ext cx="102648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800" dirty="0"/>
              <a:t>Gérer l’hémodynamique en parallèle de la coronarographie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800" dirty="0"/>
              <a:t>Faire un diagnostic de qualité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800" dirty="0"/>
              <a:t>Revascularisation a minima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800" dirty="0"/>
              <a:t>Penser à l’assistance assez tôt si choc cardiogénique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238644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BD9CA2C-CFF5-46CA-9F03-9D51F05907D3}"/>
              </a:ext>
            </a:extLst>
          </p:cNvPr>
          <p:cNvSpPr txBox="1"/>
          <p:nvPr/>
        </p:nvSpPr>
        <p:spPr>
          <a:xfrm>
            <a:off x="1702392" y="1729067"/>
            <a:ext cx="8787216" cy="2092881"/>
          </a:xfrm>
          <a:prstGeom prst="rect">
            <a:avLst/>
          </a:prstGeom>
          <a:solidFill>
            <a:srgbClr val="FFF7E1"/>
          </a:solidFill>
          <a:ln w="79375" cmpd="thickThin">
            <a:solidFill>
              <a:srgbClr val="7F0A26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fr-FR" sz="2400" b="1" dirty="0">
              <a:solidFill>
                <a:srgbClr val="990000"/>
              </a:solidFill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fr-FR" sz="3200" b="1" dirty="0">
                <a:solidFill>
                  <a:srgbClr val="990000"/>
                </a:solidFill>
              </a:rPr>
              <a:t>Merci de votre attention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pic>
        <p:nvPicPr>
          <p:cNvPr id="10" name="Picture 4" descr="Le projet | Nouveau Lariboisière">
            <a:extLst>
              <a:ext uri="{FF2B5EF4-FFF2-40B4-BE49-F238E27FC236}">
                <a16:creationId xmlns:a16="http://schemas.microsoft.com/office/drawing/2014/main" id="{DCC76422-D119-455C-B358-D15B01645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8425"/>
            <a:ext cx="12192000" cy="795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D3583D-830E-4D1D-A8C2-7378B643C27F}"/>
              </a:ext>
            </a:extLst>
          </p:cNvPr>
          <p:cNvSpPr txBox="1"/>
          <p:nvPr/>
        </p:nvSpPr>
        <p:spPr>
          <a:xfrm>
            <a:off x="1198709" y="234363"/>
            <a:ext cx="10155091" cy="707886"/>
          </a:xfrm>
          <a:prstGeom prst="rect">
            <a:avLst/>
          </a:prstGeom>
          <a:noFill/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4000" b="1" dirty="0">
                <a:solidFill>
                  <a:srgbClr val="C00000"/>
                </a:solidFill>
              </a:rPr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16212740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A67264F-B35D-9BEB-3170-D4F034C8F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35D1BE-B665-C48D-6CBB-2A32C7336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9C7C5D8A-FADB-DE0D-195A-17CD3A9345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932714"/>
          <a:ext cx="10515600" cy="1371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75369592"/>
                    </a:ext>
                  </a:extLst>
                </a:gridCol>
              </a:tblGrid>
              <a:tr h="130538">
                <a:tc>
                  <a:txBody>
                    <a:bodyPr/>
                    <a:lstStyle/>
                    <a:p>
                      <a:pPr latinLnBrk="0">
                        <a:buNone/>
                      </a:pPr>
                      <a:r>
                        <a:rPr lang="pt-B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IDM ant H2 avec choc cardiogénique arrivé sou NA 1mg/H</a:t>
                      </a:r>
                      <a:endParaRPr lang="pt-BR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126083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471D037-0BCE-69F8-27DD-D0603B2117B2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Monitorage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005117B8-C53F-39D8-8718-FE59B84EE5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436280"/>
              </p:ext>
            </p:extLst>
          </p:nvPr>
        </p:nvGraphicFramePr>
        <p:xfrm>
          <a:off x="838200" y="2081054"/>
          <a:ext cx="10515600" cy="36576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515348606"/>
                    </a:ext>
                  </a:extLst>
                </a:gridCol>
              </a:tblGrid>
              <a:tr h="3655077">
                <a:tc>
                  <a:txBody>
                    <a:bodyPr/>
                    <a:lstStyle/>
                    <a:p>
                      <a:pPr latinLnBrk="0">
                        <a:buNone/>
                      </a:pPr>
                      <a:b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6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Prédiltation</a:t>
                      </a: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au ballon mais devant l'instabilité hémodynamique</a:t>
                      </a:r>
                    </a:p>
                    <a:p>
                      <a:pPr latinLnBrk="0">
                        <a:buNone/>
                      </a:pPr>
                      <a:b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6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Decision</a:t>
                      </a: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ECMO 10h20</a:t>
                      </a:r>
                      <a:b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Veine FG 10h26</a:t>
                      </a:r>
                      <a:b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AFG 10h28</a:t>
                      </a:r>
                      <a:b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Reperfusion jambe 10h49</a:t>
                      </a:r>
                      <a:b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b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Démarrage ECMO à 11h05</a:t>
                      </a:r>
                      <a:b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b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Stabilité hémodynamique avec lactates à 3mmol/L et PAM à 65mmHg sous NAD 2mg/h Dobu 10µg/kg/min</a:t>
                      </a:r>
                    </a:p>
                    <a:p>
                      <a:pPr latinLnBrk="0">
                        <a:buNone/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 ECMO</a:t>
                      </a:r>
                      <a:b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Cangrelor IVSE</a:t>
                      </a:r>
                      <a:b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b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6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PtdVG</a:t>
                      </a: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 à 30mmHg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42493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2BECCFD2-3C0F-7F42-2A13-9AA06C301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>
                <a:ln>
                  <a:noFill/>
                </a:ln>
                <a:solidFill>
                  <a:srgbClr val="1D22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altLang="fr-F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>
                <a:ln>
                  <a:noFill/>
                </a:ln>
                <a:solidFill>
                  <a:srgbClr val="1D22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altLang="fr-F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>
                <a:ln>
                  <a:noFill/>
                </a:ln>
                <a:solidFill>
                  <a:srgbClr val="1D22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8396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D9E2547-FDAC-3832-787D-8F7C978DF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C351DE5-9266-F158-2325-A0076DAF398E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Recommandations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61B042D-1BC9-B978-F8C6-2C37DC85A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026150"/>
            <a:ext cx="11758957" cy="99117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E11D80A-2A21-22E9-D06C-A9ABB40FF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00" y="2153753"/>
            <a:ext cx="11758957" cy="320186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9CA6D21-E89C-3A85-02EE-009331C2D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0936" y="1026150"/>
            <a:ext cx="3817607" cy="583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48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96C60-6AA0-E853-4F77-836D95E22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9982F621-E3E3-D3B6-7849-8CBE0E1A962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932714"/>
          <a:ext cx="10515600" cy="1371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75369592"/>
                    </a:ext>
                  </a:extLst>
                </a:gridCol>
              </a:tblGrid>
              <a:tr h="130538">
                <a:tc>
                  <a:txBody>
                    <a:bodyPr/>
                    <a:lstStyle/>
                    <a:p>
                      <a:pPr latinLnBrk="0">
                        <a:buNone/>
                      </a:pPr>
                      <a:r>
                        <a:rPr lang="pt-B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IDM ant H2 avec choc cardiogénique arrivé sou NA 1mg/H</a:t>
                      </a:r>
                      <a:endParaRPr lang="pt-BR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126083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FBB8A8E6-8792-B9FB-7E05-4BB090C32BC4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Un exemple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713F9B6-C017-1053-5807-AAF0DA6E5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758888"/>
              </p:ext>
            </p:extLst>
          </p:nvPr>
        </p:nvGraphicFramePr>
        <p:xfrm>
          <a:off x="434340" y="1897796"/>
          <a:ext cx="11334883" cy="3655077"/>
        </p:xfrm>
        <a:graphic>
          <a:graphicData uri="http://schemas.openxmlformats.org/drawingml/2006/table">
            <a:tbl>
              <a:tblPr/>
              <a:tblGrid>
                <a:gridCol w="11334883">
                  <a:extLst>
                    <a:ext uri="{9D8B030D-6E8A-4147-A177-3AD203B41FA5}">
                      <a16:colId xmlns:a16="http://schemas.microsoft.com/office/drawing/2014/main" val="1515348606"/>
                    </a:ext>
                  </a:extLst>
                </a:gridCol>
              </a:tblGrid>
              <a:tr h="3655077">
                <a:tc>
                  <a:txBody>
                    <a:bodyPr/>
                    <a:lstStyle/>
                    <a:p>
                      <a:pPr latinLnBrk="0">
                        <a:buNone/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Patients 62 ans IDM antérieur H2</a:t>
                      </a:r>
                    </a:p>
                    <a:p>
                      <a:pPr latinLnBrk="0">
                        <a:buNone/>
                      </a:pPr>
                      <a:endParaRPr lang="fr-FR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latinLnBrk="0">
                        <a:buNone/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Arrivée sous NA 1mg/h</a:t>
                      </a:r>
                    </a:p>
                    <a:p>
                      <a:pPr latinLnBrk="0">
                        <a:buNone/>
                      </a:pPr>
                      <a:endParaRPr lang="fr-FR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latinLnBrk="0">
                        <a:buNone/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Coro :</a:t>
                      </a:r>
                    </a:p>
                    <a:p>
                      <a:pPr latinLnBrk="0">
                        <a:buNone/>
                      </a:pPr>
                      <a:endParaRPr lang="fr-FR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latinLnBrk="0">
                        <a:buNone/>
                      </a:pPr>
                      <a:endParaRPr lang="fr-FR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42493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1B51D926-C89B-E0D6-EEBD-867A824E1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>
                <a:ln>
                  <a:noFill/>
                </a:ln>
                <a:solidFill>
                  <a:srgbClr val="1D22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altLang="fr-F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>
                <a:ln>
                  <a:noFill/>
                </a:ln>
                <a:solidFill>
                  <a:srgbClr val="1D22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altLang="fr-F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>
                <a:ln>
                  <a:noFill/>
                </a:ln>
                <a:solidFill>
                  <a:srgbClr val="1D22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1BC6EE58-B0B6-C9AB-87BF-62E2B23458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MOREAU_DOMINIQUE_2025-09-22_10-19-55">
            <a:hlinkClick r:id="" action="ppaction://media"/>
            <a:extLst>
              <a:ext uri="{FF2B5EF4-FFF2-40B4-BE49-F238E27FC236}">
                <a16:creationId xmlns:a16="http://schemas.microsoft.com/office/drawing/2014/main" id="{8B09D099-3370-7F84-D239-DFEE553B37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8444" y="1024096"/>
            <a:ext cx="5817235" cy="581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4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1AA7B02-88A7-9A3B-1B3A-3600CB602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78192A7-8F8D-04E3-92E6-002D20B2F0AB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Recommandations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99F9BD6-5F44-98B6-A486-A7EE000A9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026150"/>
            <a:ext cx="11758957" cy="99117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33BC4F4-4E78-523B-6923-50F5B4845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00" y="2153753"/>
            <a:ext cx="11758957" cy="320186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2ABA6D6-AAC9-71A4-037C-697111DEB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0936" y="1026150"/>
            <a:ext cx="3817607" cy="58318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82D4458-F224-BC56-2859-51FCBCD28A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900" y="5355617"/>
            <a:ext cx="4953691" cy="12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BEFDF-2704-05E0-F741-CBAE68D4A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758800F-81A8-3642-AC56-8AFEDC2FD528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A l’arrivée en salle de cathétérisme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APITCH ALEXANDER   M iva 1 sonde iot.">
            <a:hlinkClick r:id="" action="ppaction://media"/>
            <a:extLst>
              <a:ext uri="{FF2B5EF4-FFF2-40B4-BE49-F238E27FC236}">
                <a16:creationId xmlns:a16="http://schemas.microsoft.com/office/drawing/2014/main" id="{497425D1-0DF8-0511-DCC7-30E19BC91E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377" y="1662246"/>
            <a:ext cx="4492334" cy="4492334"/>
          </a:xfrm>
          <a:prstGeom prst="rect">
            <a:avLst/>
          </a:prstGeom>
        </p:spPr>
      </p:pic>
      <p:pic>
        <p:nvPicPr>
          <p:cNvPr id="7" name="VINCENT_GERARD aorte 1">
            <a:hlinkClick r:id="" action="ppaction://media"/>
            <a:extLst>
              <a:ext uri="{FF2B5EF4-FFF2-40B4-BE49-F238E27FC236}">
                <a16:creationId xmlns:a16="http://schemas.microsoft.com/office/drawing/2014/main" id="{ADD247AE-2847-228F-7136-232196A4830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3368" y="1662246"/>
            <a:ext cx="4492332" cy="4492332"/>
          </a:xfrm>
          <a:prstGeom prst="rect">
            <a:avLst/>
          </a:prstGeom>
        </p:spPr>
      </p:pic>
      <p:pic>
        <p:nvPicPr>
          <p:cNvPr id="2" name="roland_sylvain vg">
            <a:hlinkClick r:id="" action="ppaction://media"/>
            <a:extLst>
              <a:ext uri="{FF2B5EF4-FFF2-40B4-BE49-F238E27FC236}">
                <a16:creationId xmlns:a16="http://schemas.microsoft.com/office/drawing/2014/main" id="{D002B5F1-6AAA-757E-42D3-3FA8D8193F7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80289" y="1662244"/>
            <a:ext cx="4492334" cy="449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4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6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0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0FE58-3BB4-1DB7-7BB1-9A5825E0F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4296C2C-23F8-AD9C-FEB1-6495E9515DEE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Les bons reflexes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Time is Muscle with Heart Illustration&quot; Sticker for Sale by artsy-chemist |  Redbubble">
            <a:extLst>
              <a:ext uri="{FF2B5EF4-FFF2-40B4-BE49-F238E27FC236}">
                <a16:creationId xmlns:a16="http://schemas.microsoft.com/office/drawing/2014/main" id="{729127C4-046A-6CAB-4631-C2B4FFF7D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251" y="1320242"/>
            <a:ext cx="4989444" cy="498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roix 1">
            <a:extLst>
              <a:ext uri="{FF2B5EF4-FFF2-40B4-BE49-F238E27FC236}">
                <a16:creationId xmlns:a16="http://schemas.microsoft.com/office/drawing/2014/main" id="{DF432F97-2B8A-F8F1-2C18-8B4C317072D9}"/>
              </a:ext>
            </a:extLst>
          </p:cNvPr>
          <p:cNvSpPr/>
          <p:nvPr/>
        </p:nvSpPr>
        <p:spPr>
          <a:xfrm rot="1536117">
            <a:off x="4522697" y="1688536"/>
            <a:ext cx="3951544" cy="3857439"/>
          </a:xfrm>
          <a:prstGeom prst="plus">
            <a:avLst>
              <a:gd name="adj" fmla="val 3951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88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32580-BAFC-F33C-350A-7A8819437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1E5E07F-44BD-C514-27FA-9F8285817BBD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Les bons reflexes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 descr="When it comes to stroke, 'time is brain'">
            <a:extLst>
              <a:ext uri="{FF2B5EF4-FFF2-40B4-BE49-F238E27FC236}">
                <a16:creationId xmlns:a16="http://schemas.microsoft.com/office/drawing/2014/main" id="{D4C65028-E9D9-7DC8-E1D0-D619F2D59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921" y="1032327"/>
            <a:ext cx="7496069" cy="568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3279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EB483D0-8E18-2165-184F-573C191D0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E879B50-FE05-31C1-9946-97AFCBC2D4F0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Durant la procédure : revascularisation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ED6D90E-A67B-7801-7EC4-69AFFD164E66}"/>
              </a:ext>
            </a:extLst>
          </p:cNvPr>
          <p:cNvSpPr txBox="1"/>
          <p:nvPr/>
        </p:nvSpPr>
        <p:spPr>
          <a:xfrm>
            <a:off x="542612" y="1095467"/>
            <a:ext cx="5105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Une bonne revascularisation ++++++</a:t>
            </a:r>
          </a:p>
        </p:txBody>
      </p:sp>
      <p:pic>
        <p:nvPicPr>
          <p:cNvPr id="2" name="PAPITCH ALEXANDER  M iva 2.">
            <a:hlinkClick r:id="" action="ppaction://media"/>
            <a:extLst>
              <a:ext uri="{FF2B5EF4-FFF2-40B4-BE49-F238E27FC236}">
                <a16:creationId xmlns:a16="http://schemas.microsoft.com/office/drawing/2014/main" id="{30D66A63-9394-AEA6-1ACD-07990933A5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5812" y="2132208"/>
            <a:ext cx="4406144" cy="4406144"/>
          </a:xfrm>
          <a:prstGeom prst="rect">
            <a:avLst/>
          </a:prstGeom>
        </p:spPr>
      </p:pic>
      <p:pic>
        <p:nvPicPr>
          <p:cNvPr id="4" name="PAPITCH ALEXANDER  M iva 3.">
            <a:hlinkClick r:id="" action="ppaction://media"/>
            <a:extLst>
              <a:ext uri="{FF2B5EF4-FFF2-40B4-BE49-F238E27FC236}">
                <a16:creationId xmlns:a16="http://schemas.microsoft.com/office/drawing/2014/main" id="{2CA20FC9-496D-DFB2-3F12-D4A5C5E7A91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81376" y="2132206"/>
            <a:ext cx="4406145" cy="440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6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4B0606A-2FC3-C3CB-A297-FF422C326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016BECB-E5CB-1270-D538-33D8E5B40C91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Durant la procédure : revascularisation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41BF60-9EB1-B414-0CDF-172A8095169A}"/>
              </a:ext>
            </a:extLst>
          </p:cNvPr>
          <p:cNvSpPr txBox="1"/>
          <p:nvPr/>
        </p:nvSpPr>
        <p:spPr>
          <a:xfrm>
            <a:off x="542612" y="1095467"/>
            <a:ext cx="5105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Une bonne revascularisation ++++++</a:t>
            </a:r>
          </a:p>
        </p:txBody>
      </p:sp>
      <p:pic>
        <p:nvPicPr>
          <p:cNvPr id="6" name="PAPITCH ALEXANDER  M atl iva 1.">
            <a:hlinkClick r:id="" action="ppaction://media"/>
            <a:extLst>
              <a:ext uri="{FF2B5EF4-FFF2-40B4-BE49-F238E27FC236}">
                <a16:creationId xmlns:a16="http://schemas.microsoft.com/office/drawing/2014/main" id="{90F401AD-248C-08EF-05DD-17577BF345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8071" y="2132208"/>
            <a:ext cx="4585057" cy="4585057"/>
          </a:xfrm>
          <a:prstGeom prst="rect">
            <a:avLst/>
          </a:prstGeom>
        </p:spPr>
      </p:pic>
      <p:pic>
        <p:nvPicPr>
          <p:cNvPr id="7" name="PAPITCH ALEXANDER  M. atl iva 3">
            <a:hlinkClick r:id="" action="ppaction://media"/>
            <a:extLst>
              <a:ext uri="{FF2B5EF4-FFF2-40B4-BE49-F238E27FC236}">
                <a16:creationId xmlns:a16="http://schemas.microsoft.com/office/drawing/2014/main" id="{0E63A4E6-1862-D1BC-5B5E-C7548C3119A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8874" y="2142257"/>
            <a:ext cx="4585055" cy="458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1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2BAD822-73DD-4755-95C4-25A19AA5B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622F665-131D-55FB-ABB5-2674AB788E0C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En préhospitalier : Avant l’arrivée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767E26C-8488-1548-51EA-8C4792FA08EF}"/>
              </a:ext>
            </a:extLst>
          </p:cNvPr>
          <p:cNvSpPr txBox="1"/>
          <p:nvPr/>
        </p:nvSpPr>
        <p:spPr>
          <a:xfrm>
            <a:off x="1210339" y="889723"/>
            <a:ext cx="9771321" cy="1298882"/>
          </a:xfrm>
          <a:prstGeom prst="rect">
            <a:avLst/>
          </a:prstGeom>
          <a:noFill/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 i="0" dirty="0">
                <a:solidFill>
                  <a:srgbClr val="C00000"/>
                </a:solidFill>
                <a:effectLst/>
                <a:latin typeface="Aptos" panose="020B0004020202020204" pitchFamily="34" charset="0"/>
              </a:rPr>
              <a:t>Anticiper, c’est gagner !</a:t>
            </a:r>
          </a:p>
          <a:p>
            <a:pPr algn="ctr">
              <a:lnSpc>
                <a:spcPct val="150000"/>
              </a:lnSpc>
            </a:pPr>
            <a:endParaRPr lang="fr-FR" b="1" i="0" dirty="0">
              <a:solidFill>
                <a:srgbClr val="C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87C5BF4-C3C8-0EFC-6AA5-7B7462A8B03A}"/>
              </a:ext>
            </a:extLst>
          </p:cNvPr>
          <p:cNvSpPr txBox="1"/>
          <p:nvPr/>
        </p:nvSpPr>
        <p:spPr>
          <a:xfrm>
            <a:off x="1356529" y="2055218"/>
            <a:ext cx="8249438" cy="3913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dirty="0"/>
              <a:t>Rythme initial : FV / Dissociation électromécanique / Asystolie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dirty="0"/>
              <a:t>Patient ventilé ou non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dirty="0"/>
              <a:t>Patient stable: catécholamines oui/non ; Dose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dirty="0"/>
              <a:t>ECG post ROSC : Interprétation à 8 minutes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D6A30AB-4143-F984-9878-419632969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966" y="4011747"/>
            <a:ext cx="3722381" cy="260391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B215CFA-CB43-0242-AF1A-3AEC220F22A6}"/>
              </a:ext>
            </a:extLst>
          </p:cNvPr>
          <p:cNvSpPr txBox="1"/>
          <p:nvPr/>
        </p:nvSpPr>
        <p:spPr>
          <a:xfrm>
            <a:off x="9275881" y="6581001"/>
            <a:ext cx="2916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JAMA Network Open. 2021;4(1):e2032875. </a:t>
            </a:r>
          </a:p>
        </p:txBody>
      </p:sp>
    </p:spTree>
    <p:extLst>
      <p:ext uri="{BB962C8B-B14F-4D97-AF65-F5344CB8AC3E}">
        <p14:creationId xmlns:p14="http://schemas.microsoft.com/office/powerpoint/2010/main" val="9774109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150A8-8F7C-EBAA-406A-A0826EC11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55D086E3-7F0F-FD6E-DF36-B33085D58087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Durant la procédure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DFB3509-7DEF-627E-8B85-EB86D699BA03}"/>
              </a:ext>
            </a:extLst>
          </p:cNvPr>
          <p:cNvSpPr txBox="1"/>
          <p:nvPr/>
        </p:nvSpPr>
        <p:spPr>
          <a:xfrm>
            <a:off x="542612" y="1095467"/>
            <a:ext cx="4997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Une bonne coronarographie ++++++</a:t>
            </a:r>
          </a:p>
        </p:txBody>
      </p:sp>
      <p:pic>
        <p:nvPicPr>
          <p:cNvPr id="4" name="SAT PAL  M cd 1.">
            <a:hlinkClick r:id="" action="ppaction://media"/>
            <a:extLst>
              <a:ext uri="{FF2B5EF4-FFF2-40B4-BE49-F238E27FC236}">
                <a16:creationId xmlns:a16="http://schemas.microsoft.com/office/drawing/2014/main" id="{5AC20D36-DA07-1FF8-70FE-6CEEAD9ABC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2153" y="2132207"/>
            <a:ext cx="4235322" cy="4235322"/>
          </a:xfrm>
          <a:prstGeom prst="rect">
            <a:avLst/>
          </a:prstGeom>
        </p:spPr>
      </p:pic>
      <p:pic>
        <p:nvPicPr>
          <p:cNvPr id="8" name="SAT PAL  M. iva 1">
            <a:hlinkClick r:id="" action="ppaction://media"/>
            <a:extLst>
              <a:ext uri="{FF2B5EF4-FFF2-40B4-BE49-F238E27FC236}">
                <a16:creationId xmlns:a16="http://schemas.microsoft.com/office/drawing/2014/main" id="{8C36EB7F-386E-AEAC-905E-2B3DA085E5D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30164" y="2152443"/>
            <a:ext cx="4235322" cy="4235322"/>
          </a:xfrm>
          <a:prstGeom prst="rect">
            <a:avLst/>
          </a:prstGeom>
        </p:spPr>
      </p:pic>
      <p:pic>
        <p:nvPicPr>
          <p:cNvPr id="9" name="SAT PAL  M. atl cd">
            <a:hlinkClick r:id="" action="ppaction://media"/>
            <a:extLst>
              <a:ext uri="{FF2B5EF4-FFF2-40B4-BE49-F238E27FC236}">
                <a16:creationId xmlns:a16="http://schemas.microsoft.com/office/drawing/2014/main" id="{0F0CDD22-33B5-D1C5-7451-C9305C6AFE0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39895" y="2152443"/>
            <a:ext cx="4235322" cy="423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37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5442C46-D977-28EA-4AF8-8243E77F5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4A9EAE4-BBCC-3712-95E0-3DCFDDB85F81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Après la revascularisation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3436BC6-1BE2-34F6-BAFC-4B16AB36A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05" y="1636349"/>
            <a:ext cx="11064423" cy="395833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2CE59E7-714E-C321-11A8-0BDCFE7CBAD8}"/>
              </a:ext>
            </a:extLst>
          </p:cNvPr>
          <p:cNvSpPr txBox="1"/>
          <p:nvPr/>
        </p:nvSpPr>
        <p:spPr>
          <a:xfrm>
            <a:off x="4325323" y="1046746"/>
            <a:ext cx="35413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0" dirty="0">
                <a:solidFill>
                  <a:srgbClr val="7F0A26"/>
                </a:solidFill>
                <a:effectLst/>
                <a:latin typeface="Roboto Condensed" panose="02000000000000000000" pitchFamily="2" charset="0"/>
              </a:rPr>
              <a:t>DAPT-SHOCK-AMI trial</a:t>
            </a:r>
          </a:p>
          <a:p>
            <a:endParaRPr lang="fr-FR" sz="2800" dirty="0">
              <a:solidFill>
                <a:srgbClr val="7F0A26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165A83-E6E1-3B3A-7B13-EDD12DA0115C}"/>
              </a:ext>
            </a:extLst>
          </p:cNvPr>
          <p:cNvSpPr txBox="1"/>
          <p:nvPr/>
        </p:nvSpPr>
        <p:spPr>
          <a:xfrm>
            <a:off x="8602579" y="6452298"/>
            <a:ext cx="3434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EuroIntervention. 2024 Oct 21;20(20):e1309-e1318.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13863486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FD6E095-24D0-1428-0809-E61E675DA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62" y="119707"/>
            <a:ext cx="11648859" cy="653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65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6D7FA2A-646D-9A1B-18D9-347439F12C9B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Un mauvais exemple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MOREAU_DOMINIQUE_2025-09-22_10-19-55">
            <a:hlinkClick r:id="" action="ppaction://media"/>
            <a:extLst>
              <a:ext uri="{FF2B5EF4-FFF2-40B4-BE49-F238E27FC236}">
                <a16:creationId xmlns:a16="http://schemas.microsoft.com/office/drawing/2014/main" id="{3898AAB5-A2BB-3C80-C5BD-F191BDD1F0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056" y="1177297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8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FD93C-1A46-ACEE-4F64-F79F63507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1B6FD13-63DD-D53A-198B-DFB9E7938593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Un mauvais exemple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ELBAZ ALAIN 1">
            <a:hlinkClick r:id="" action="ppaction://media"/>
            <a:extLst>
              <a:ext uri="{FF2B5EF4-FFF2-40B4-BE49-F238E27FC236}">
                <a16:creationId xmlns:a16="http://schemas.microsoft.com/office/drawing/2014/main" id="{C7E6A97E-DC90-F42E-6BB6-639D55ACB4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177297"/>
            <a:ext cx="4876800" cy="4876800"/>
          </a:xfrm>
          <a:prstGeom prst="rect">
            <a:avLst/>
          </a:prstGeom>
        </p:spPr>
      </p:pic>
      <p:pic>
        <p:nvPicPr>
          <p:cNvPr id="2" name="MOREAU_DOMINIQUE_2025-09-22_10-19-55">
            <a:hlinkClick r:id="" action="ppaction://media"/>
            <a:extLst>
              <a:ext uri="{FF2B5EF4-FFF2-40B4-BE49-F238E27FC236}">
                <a16:creationId xmlns:a16="http://schemas.microsoft.com/office/drawing/2014/main" id="{8A2E29C4-CDA9-58B3-7DC2-4FAB3D4073C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731" y="1177297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1B20ED-CB1B-DBD2-AA73-DC2E4E374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86AF8A-5204-E0FB-7008-A732573CB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 descr="20 Façons de Dire &quot;Je M'en Fous&quot; en Français">
            <a:extLst>
              <a:ext uri="{FF2B5EF4-FFF2-40B4-BE49-F238E27FC236}">
                <a16:creationId xmlns:a16="http://schemas.microsoft.com/office/drawing/2014/main" id="{86AC458A-5E33-C5C8-E1AA-3EC15DFF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0" y="961505"/>
            <a:ext cx="11511520" cy="575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2F0CBAA-1A6B-AA5C-F530-BEA9D625392B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Les mauvais reflexes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79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72BF7-DAA2-E47C-F210-9B5947AE4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C0352E0-6F79-49FB-892B-D11107776EA2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Les bons reflexes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 descr="man running for underground train - train raté photos et images de collection">
            <a:extLst>
              <a:ext uri="{FF2B5EF4-FFF2-40B4-BE49-F238E27FC236}">
                <a16:creationId xmlns:a16="http://schemas.microsoft.com/office/drawing/2014/main" id="{212B7D22-98DA-2628-137A-CF5B9B289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06" y="2565331"/>
            <a:ext cx="5829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2317674-A533-FFC1-D34C-7AACE0969ADD}"/>
              </a:ext>
            </a:extLst>
          </p:cNvPr>
          <p:cNvSpPr txBox="1"/>
          <p:nvPr/>
        </p:nvSpPr>
        <p:spPr>
          <a:xfrm>
            <a:off x="1210339" y="1266449"/>
            <a:ext cx="9771321" cy="1298882"/>
          </a:xfrm>
          <a:prstGeom prst="rect">
            <a:avLst/>
          </a:prstGeom>
          <a:noFill/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 i="0" dirty="0">
                <a:solidFill>
                  <a:srgbClr val="C00000"/>
                </a:solidFill>
                <a:effectLst/>
                <a:latin typeface="Aptos" panose="020B0004020202020204" pitchFamily="34" charset="0"/>
              </a:rPr>
              <a:t>Anticiper, c’est gagner !</a:t>
            </a:r>
          </a:p>
          <a:p>
            <a:pPr algn="ctr">
              <a:lnSpc>
                <a:spcPct val="150000"/>
              </a:lnSpc>
            </a:pPr>
            <a:endParaRPr lang="fr-FR" b="1" i="0" dirty="0">
              <a:solidFill>
                <a:srgbClr val="C00000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507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7C516-58C1-6585-DFF4-897452A66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F3357E4-DC46-42E5-44BF-B7A8472E7777}"/>
              </a:ext>
            </a:extLst>
          </p:cNvPr>
          <p:cNvSpPr txBox="1"/>
          <p:nvPr/>
        </p:nvSpPr>
        <p:spPr>
          <a:xfrm>
            <a:off x="312153" y="140735"/>
            <a:ext cx="11539607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667" b="1" dirty="0">
                <a:solidFill>
                  <a:schemeClr val="accent5">
                    <a:lumMod val="75000"/>
                  </a:schemeClr>
                </a:solidFill>
              </a:rPr>
              <a:t>A l’arrivée en salle de cathétérisme</a:t>
            </a:r>
          </a:p>
          <a:p>
            <a:pPr algn="ctr"/>
            <a:endParaRPr lang="fr-FR" sz="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D49158E-D1A2-0F8A-2846-56AD35267A6C}"/>
              </a:ext>
            </a:extLst>
          </p:cNvPr>
          <p:cNvSpPr txBox="1"/>
          <p:nvPr/>
        </p:nvSpPr>
        <p:spPr>
          <a:xfrm>
            <a:off x="1210339" y="995144"/>
            <a:ext cx="9771321" cy="1298882"/>
          </a:xfrm>
          <a:prstGeom prst="rect">
            <a:avLst/>
          </a:prstGeom>
          <a:noFill/>
          <a:ln w="79375" cmpd="thickThin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 i="0" dirty="0">
                <a:solidFill>
                  <a:srgbClr val="C00000"/>
                </a:solidFill>
                <a:effectLst/>
                <a:latin typeface="Aptos" panose="020B0004020202020204" pitchFamily="34" charset="0"/>
              </a:rPr>
              <a:t>Anticiper, c’est gagner !</a:t>
            </a:r>
          </a:p>
          <a:p>
            <a:pPr algn="ctr">
              <a:lnSpc>
                <a:spcPct val="150000"/>
              </a:lnSpc>
            </a:pPr>
            <a:endParaRPr lang="fr-FR" b="1" i="0" dirty="0">
              <a:solidFill>
                <a:srgbClr val="C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F144994-09BE-93C5-2404-4764B9865A30}"/>
              </a:ext>
            </a:extLst>
          </p:cNvPr>
          <p:cNvSpPr txBox="1"/>
          <p:nvPr/>
        </p:nvSpPr>
        <p:spPr>
          <a:xfrm>
            <a:off x="803074" y="1863751"/>
            <a:ext cx="7262629" cy="530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fr-FR" sz="2800" dirty="0"/>
              <a:t>Vérifier hémodynamique dès l’admission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fr-FR" sz="2800" dirty="0"/>
              <a:t>Vérifier la ventilation / SpO2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fr-FR" sz="2800" dirty="0"/>
              <a:t>Contrôle de température / biologie délocalisée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fr-FR" sz="2800" dirty="0"/>
              <a:t>Réaliser l’échographie cardiaque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6882937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TYPE" val="ctColumn"/>
  <p:tag name="ARS_CHARTPARA_DATAFORMAT" val="ltNumberValueAndPercent"/>
  <p:tag name="ARS_CHARTPARA_SHOWTIME" val="csStop"/>
  <p:tag name="ARS_CHARTPARA_NUMBERDEC" val="0"/>
  <p:tag name="ARS_CHARTPARA_DATAPERCENTBASE" val="crResponse"/>
  <p:tag name="ARS_CHARTPARA_PERCENTDEC" val="2"/>
  <p:tag name="ARS_CHARTPARA_SHOW3D" val="1"/>
  <p:tag name="ARS_CHARTPARA_SHOWWINDOW" val="0"/>
  <p:tag name="ARS_CHARTPOINTWIDTH" val="0.5"/>
  <p:tag name="ARS_CHARTSHOWITEMTEXT" val="0"/>
  <p:tag name="ARS_CHARTPARA_TEXTCHARTSPACEORLINE" val="0"/>
  <p:tag name="ARS_CHARTPARA_TEXTCHARTTYPEBYLINE" val="0"/>
  <p:tag name="ARS_CHARTPARA_CHARTVALUEISVOTEDCOUNT" val="0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31EFE98FE5FE4681363DFDF6E64F76" ma:contentTypeVersion="17" ma:contentTypeDescription="Crée un document." ma:contentTypeScope="" ma:versionID="214740926b321c24388edda05b31223b">
  <xsd:schema xmlns:xsd="http://www.w3.org/2001/XMLSchema" xmlns:xs="http://www.w3.org/2001/XMLSchema" xmlns:p="http://schemas.microsoft.com/office/2006/metadata/properties" xmlns:ns2="19c3f38f-c3f1-454f-83e9-6d30f2a0b35a" xmlns:ns3="8da0764a-f715-47c0-9ed3-4c73d3b7f214" targetNamespace="http://schemas.microsoft.com/office/2006/metadata/properties" ma:root="true" ma:fieldsID="71de3c4ccf4724d5e3c386135fbccdd3" ns2:_="" ns3:_="">
    <xsd:import namespace="19c3f38f-c3f1-454f-83e9-6d30f2a0b35a"/>
    <xsd:import namespace="8da0764a-f715-47c0-9ed3-4c73d3b7f2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Secteuractivit_x00e9_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c3f38f-c3f1-454f-83e9-6d30f2a0b3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679bbf9a-b11f-4050-b28d-1e989cf3eb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Secteuractivit_x00e9_" ma:index="22" nillable="true" ma:displayName="Secteur activité" ma:format="Dropdown" ma:internalName="Secteuractivit_x00e9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DMINISTRATION PUBLIQUE"/>
                    <xsd:enumeration value="AERONAUTIQUE (INDUSTRIE)"/>
                    <xsd:enumeration value="AGENCE COMMUNICATION"/>
                    <xsd:enumeration value="AGENCE CONSEIL"/>
                    <xsd:enumeration value="AGENCE DIGITAL"/>
                    <xsd:enumeration value="AGENCE EVENEMENTIEL"/>
                    <xsd:enumeration value="AGENCE MARKETING"/>
                    <xsd:enumeration value="AGENCE PRODUCTION AUDIOVISUELLE"/>
                    <xsd:enumeration value="AGENCE RELATION PUBLIQUE"/>
                    <xsd:enumeration value="AGENCE SPECIALISEE SANTE"/>
                    <xsd:enumeration value="AGROALIMENTAIRE"/>
                    <xsd:enumeration value="ASSURANCE"/>
                    <xsd:enumeration value="AUDIT / FINANCE/COMPTABILITE"/>
                    <xsd:enumeration value="AUTOMOBILE"/>
                    <xsd:enumeration value="BANQUE"/>
                    <xsd:enumeration value="BEAUTE/COSMETIQUES/BIEN-ETRE"/>
                    <xsd:enumeration value="BTP/IMMOBILIER"/>
                    <xsd:enumeration value="COMMERCE DE GROS"/>
                    <xsd:enumeration value="COMMUNICATION/MARKETING/EVENEMENTIEL"/>
                    <xsd:enumeration value="CONSEILS ET SERVICES"/>
                    <xsd:enumeration value="DEVELOPPEMENT ECONOMIQUE"/>
                    <xsd:enumeration value="DISTRIBUTION"/>
                    <xsd:enumeration value="EDUCATION/FORMATION/RECHERCHE"/>
                    <xsd:enumeration value="ENERGIE"/>
                    <xsd:enumeration value="INDUSTRIE"/>
                    <xsd:enumeration value="INFORMATIQUE DE GESTION - LOGICIEL -BDD -ETC"/>
                    <xsd:enumeration value="INFORMATIQUE DIGITAL - WEBMARKETING -WEB AGENCY ETC"/>
                    <xsd:enumeration value="JURIDIQUE"/>
                    <xsd:enumeration value="LIEU D'EVENEMENT"/>
                    <xsd:enumeration value="NON LUCRATIF"/>
                    <xsd:enumeration value="PRESSE/MEDIA"/>
                    <xsd:enumeration value="PRODUCTION/AUDIOVISUEL"/>
                    <xsd:enumeration value="RESTAURATION ET HOTELLERIE"/>
                    <xsd:enumeration value="RH"/>
                    <xsd:enumeration value="SANTE/PHARMA"/>
                    <xsd:enumeration value="SSII"/>
                    <xsd:enumeration value="TELECOMS"/>
                    <xsd:enumeration value="TEXTILE"/>
                    <xsd:enumeration value="TOURISME"/>
                    <xsd:enumeration value="TRANSPORT ET LOGISTIQUE"/>
                  </xsd:restriction>
                </xsd:simpleType>
              </xsd:element>
            </xsd:sequence>
          </xsd:extension>
        </xsd:complexContent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a0764a-f715-47c0-9ed3-4c73d3b7f21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259715d-6d22-42b7-a423-a718b497c842}" ma:internalName="TaxCatchAll" ma:showField="CatchAllData" ma:web="8da0764a-f715-47c0-9ed3-4c73d3b7f2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cteuractivit_x00e9_ xmlns="19c3f38f-c3f1-454f-83e9-6d30f2a0b35a" xsi:nil="true"/>
    <lcf76f155ced4ddcb4097134ff3c332f xmlns="19c3f38f-c3f1-454f-83e9-6d30f2a0b35a">
      <Terms xmlns="http://schemas.microsoft.com/office/infopath/2007/PartnerControls"/>
    </lcf76f155ced4ddcb4097134ff3c332f>
    <TaxCatchAll xmlns="8da0764a-f715-47c0-9ed3-4c73d3b7f214" xsi:nil="true"/>
  </documentManagement>
</p:properties>
</file>

<file path=customXml/itemProps1.xml><?xml version="1.0" encoding="utf-8"?>
<ds:datastoreItem xmlns:ds="http://schemas.openxmlformats.org/officeDocument/2006/customXml" ds:itemID="{16A3EB34-4A44-4BA6-BDB7-1DE44B9A77E6}"/>
</file>

<file path=customXml/itemProps2.xml><?xml version="1.0" encoding="utf-8"?>
<ds:datastoreItem xmlns:ds="http://schemas.openxmlformats.org/officeDocument/2006/customXml" ds:itemID="{E2975C35-61B6-49D9-A4D4-88D3230ECA1B}"/>
</file>

<file path=customXml/itemProps3.xml><?xml version="1.0" encoding="utf-8"?>
<ds:datastoreItem xmlns:ds="http://schemas.openxmlformats.org/officeDocument/2006/customXml" ds:itemID="{60A40D45-2013-499E-9F3F-8415C97B665C}"/>
</file>

<file path=docProps/app.xml><?xml version="1.0" encoding="utf-8"?>
<Properties xmlns="http://schemas.openxmlformats.org/officeDocument/2006/extended-properties" xmlns:vt="http://schemas.openxmlformats.org/officeDocument/2006/docPropsVTypes">
  <TotalTime>14156</TotalTime>
  <Words>1114</Words>
  <Application>Microsoft Office PowerPoint</Application>
  <PresentationFormat>Grand écran</PresentationFormat>
  <Paragraphs>267</Paragraphs>
  <Slides>49</Slides>
  <Notes>27</Notes>
  <HiddenSlides>11</HiddenSlides>
  <MMClips>43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6" baseType="lpstr">
      <vt:lpstr>Aptos</vt:lpstr>
      <vt:lpstr>Arial</vt:lpstr>
      <vt:lpstr>Calibri</vt:lpstr>
      <vt:lpstr>Calibri Light</vt:lpstr>
      <vt:lpstr>Roboto Condensed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lésion coupable uniquement++++++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Jean-Guillaume Dillinger</dc:creator>
  <cp:lastModifiedBy>Jean-Guillaume Dillinger</cp:lastModifiedBy>
  <cp:revision>79</cp:revision>
  <dcterms:created xsi:type="dcterms:W3CDTF">2022-02-25T07:09:05Z</dcterms:created>
  <dcterms:modified xsi:type="dcterms:W3CDTF">2025-12-02T11:14:50Z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0x0101001931EFE98FE5FE4681363DFDF6E64F76</vt:lpwstr>
  </property>
</Properties>
</file>